
<file path=[Content_Types].xml><?xml version="1.0" encoding="utf-8"?>
<Types xmlns="http://schemas.openxmlformats.org/package/2006/content-types">
  <Override PartName="/ppt/embeddings/Microsoft_Equation24.bin" ContentType="application/vnd.openxmlformats-officedocument.oleObject"/>
  <Default Extension="rels" ContentType="application/vnd.openxmlformats-package.relationships+xml"/>
  <Override PartName="/ppt/slides/slide14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embeddings/Microsoft_Equation23.bin" ContentType="application/vnd.openxmlformats-officedocument.oleObject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embeddings/Microsoft_Equation22.bin" ContentType="application/vnd.openxmlformats-officedocument.oleObject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embeddings/Microsoft_Equation14.bin" ContentType="application/vnd.openxmlformats-officedocument.oleObject"/>
  <Override PartName="/ppt/presProps.xml" ContentType="application/vnd.openxmlformats-officedocument.presentationml.presProps+xml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embeddings/Microsoft_Equation21.bin" ContentType="application/vnd.openxmlformats-officedocument.oleObject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13.bin" ContentType="application/vnd.openxmlformats-officedocument.oleObject"/>
  <Override PartName="/ppt/embeddings/Microsoft_Equation2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embeddings/Microsoft_Equation20.bin" ContentType="application/vnd.openxmlformats-officedocument.oleObject"/>
  <Override PartName="/ppt/slides/slide10.xml" ContentType="application/vnd.openxmlformats-officedocument.presentationml.slide+xml"/>
  <Override PartName="/ppt/embeddings/Microsoft_Equation8.bin" ContentType="application/vnd.openxmlformats-officedocument.oleObject"/>
  <Default Extension="wmf" ContentType="image/x-wmf"/>
  <Override PartName="/ppt/embeddings/Microsoft_Equation19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2.bin" ContentType="application/vnd.openxmlformats-officedocument.oleObject"/>
  <Override PartName="/ppt/embeddings/Microsoft_Equation1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Microsoft_Equation7.bin" ContentType="application/vnd.openxmlformats-officedocument.oleObject"/>
  <Override PartName="/ppt/embeddings/Microsoft_Equation18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embeddings/Microsoft_Equation25.bin" ContentType="application/vnd.openxmlformats-officedocument.oleObject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embeddings/Microsoft_Equation10.bin" ContentType="application/vnd.openxmlformats-officedocument.oleObject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embeddings/Microsoft_Equation26.bin" ContentType="application/vnd.openxmlformats-officedocument.oleObject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73" r:id="rId2"/>
    <p:sldId id="274" r:id="rId3"/>
    <p:sldId id="336" r:id="rId4"/>
    <p:sldId id="311" r:id="rId5"/>
    <p:sldId id="339" r:id="rId6"/>
    <p:sldId id="285" r:id="rId7"/>
    <p:sldId id="314" r:id="rId8"/>
    <p:sldId id="286" r:id="rId9"/>
    <p:sldId id="319" r:id="rId10"/>
    <p:sldId id="320" r:id="rId11"/>
    <p:sldId id="338" r:id="rId12"/>
    <p:sldId id="307" r:id="rId13"/>
    <p:sldId id="323" r:id="rId14"/>
    <p:sldId id="324" r:id="rId15"/>
    <p:sldId id="330" r:id="rId16"/>
    <p:sldId id="331" r:id="rId17"/>
    <p:sldId id="263" r:id="rId18"/>
    <p:sldId id="313" r:id="rId19"/>
    <p:sldId id="344" r:id="rId20"/>
    <p:sldId id="347" r:id="rId21"/>
    <p:sldId id="346" r:id="rId22"/>
    <p:sldId id="348" r:id="rId23"/>
    <p:sldId id="301" r:id="rId24"/>
    <p:sldId id="302" r:id="rId25"/>
    <p:sldId id="287" r:id="rId26"/>
    <p:sldId id="266" r:id="rId27"/>
    <p:sldId id="267" r:id="rId28"/>
    <p:sldId id="322" r:id="rId29"/>
    <p:sldId id="328" r:id="rId30"/>
    <p:sldId id="329" r:id="rId31"/>
    <p:sldId id="257" r:id="rId32"/>
    <p:sldId id="315" r:id="rId33"/>
    <p:sldId id="335" r:id="rId34"/>
    <p:sldId id="345" r:id="rId35"/>
    <p:sldId id="292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521" autoAdjust="0"/>
  </p:normalViewPr>
  <p:slideViewPr>
    <p:cSldViewPr snapToGrid="0" snapToObjects="1">
      <p:cViewPr varScale="1">
        <p:scale>
          <a:sx n="113" d="100"/>
          <a:sy n="113" d="100"/>
        </p:scale>
        <p:origin x="-1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pict"/><Relationship Id="rId2" Type="http://schemas.openxmlformats.org/officeDocument/2006/relationships/image" Target="../media/image51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ict"/><Relationship Id="rId2" Type="http://schemas.openxmlformats.org/officeDocument/2006/relationships/image" Target="../media/image51.pict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ict"/><Relationship Id="rId4" Type="http://schemas.openxmlformats.org/officeDocument/2006/relationships/image" Target="../media/image18.pict"/><Relationship Id="rId5" Type="http://schemas.openxmlformats.org/officeDocument/2006/relationships/image" Target="../media/image19.pict"/><Relationship Id="rId6" Type="http://schemas.openxmlformats.org/officeDocument/2006/relationships/image" Target="../media/image20.pict"/><Relationship Id="rId1" Type="http://schemas.openxmlformats.org/officeDocument/2006/relationships/image" Target="../media/image15.pict"/><Relationship Id="rId2" Type="http://schemas.openxmlformats.org/officeDocument/2006/relationships/image" Target="../media/image16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ict"/><Relationship Id="rId4" Type="http://schemas.openxmlformats.org/officeDocument/2006/relationships/image" Target="../media/image16.pict"/><Relationship Id="rId5" Type="http://schemas.openxmlformats.org/officeDocument/2006/relationships/image" Target="../media/image33.pict"/><Relationship Id="rId6" Type="http://schemas.openxmlformats.org/officeDocument/2006/relationships/image" Target="../media/image34.pict"/><Relationship Id="rId7" Type="http://schemas.openxmlformats.org/officeDocument/2006/relationships/image" Target="../media/image35.pict"/><Relationship Id="rId1" Type="http://schemas.openxmlformats.org/officeDocument/2006/relationships/image" Target="../media/image31.pict"/><Relationship Id="rId2" Type="http://schemas.openxmlformats.org/officeDocument/2006/relationships/image" Target="../media/image32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ict"/><Relationship Id="rId2" Type="http://schemas.openxmlformats.org/officeDocument/2006/relationships/image" Target="../media/image51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ict"/><Relationship Id="rId2" Type="http://schemas.openxmlformats.org/officeDocument/2006/relationships/image" Target="../media/image74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3/27/12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3/27/12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2FD34B5-EF3C-5546-B6AF-27A3C1592D2E}" type="slidenum">
              <a:rPr lang="en-GB"/>
              <a:pPr/>
              <a:t>4</a:t>
            </a:fld>
            <a:endParaRPr lang="en-GB"/>
          </a:p>
        </p:txBody>
      </p:sp>
      <p:sp>
        <p:nvSpPr>
          <p:cNvPr id="39939" name="Text Box 1"/>
          <p:cNvSpPr txBox="1">
            <a:spLocks noChangeArrowheads="1"/>
          </p:cNvSpPr>
          <p:nvPr/>
        </p:nvSpPr>
        <p:spPr bwMode="auto">
          <a:xfrm>
            <a:off x="877186" y="686474"/>
            <a:ext cx="5102095" cy="342953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5500" tIns="47750" rIns="95500" bIns="47750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0" name="Text Box 2"/>
          <p:cNvSpPr>
            <a:spLocks noGrp="1" noChangeArrowheads="1"/>
          </p:cNvSpPr>
          <p:nvPr>
            <p:ph type="body"/>
          </p:nvPr>
        </p:nvSpPr>
        <p:spPr>
          <a:xfrm>
            <a:off x="685494" y="4344358"/>
            <a:ext cx="5485480" cy="4114586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8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763C4B0-3F51-6F4E-B516-85CDA9C545BB}" type="slidenum">
              <a:rPr lang="en-GB"/>
              <a:pPr/>
              <a:t>12</a:t>
            </a:fld>
            <a:endParaRPr lang="en-GB"/>
          </a:p>
        </p:txBody>
      </p:sp>
      <p:sp>
        <p:nvSpPr>
          <p:cNvPr id="39939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9350" y="650875"/>
            <a:ext cx="4333875" cy="32496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3960" y="4341521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23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24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044E2D6-8D2D-694D-B6CF-1F922C68240C}" type="slidenum">
              <a:rPr lang="en-GB"/>
              <a:pPr/>
              <a:t>25</a:t>
            </a:fld>
            <a:endParaRPr lang="en-GB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9350" y="687388"/>
            <a:ext cx="4524375" cy="3394075"/>
          </a:xfrm>
          <a:solidFill>
            <a:srgbClr val="FFFFFF"/>
          </a:solidFill>
          <a:ln/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Parton-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correlations: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GPDs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sensitive to them</a:t>
            </a:r>
          </a:p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DVCS in (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in)coherent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region: refers to BH! </a:t>
            </a:r>
          </a:p>
          <a:p>
            <a:pPr eaLnBrk="1" hangingPunct="1"/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 DVCS always takes place on the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parton</a:t>
            </a:r>
            <a:r>
              <a:rPr lang="en-US" sz="2400" dirty="0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, otherwise not sensitive to </a:t>
            </a:r>
            <a:r>
              <a:rPr lang="en-US" sz="2400" dirty="0" err="1"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GPDs</a:t>
            </a:r>
            <a:endParaRPr lang="en-US" sz="24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March. 29, 2012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DIS2012 - Bonn, Germany 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df"/><Relationship Id="rId3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hyperlink" Target="http://durpdg.dur.ac.uk/hepdata/dvcs.html" TargetMode="External"/><Relationship Id="rId5" Type="http://schemas.openxmlformats.org/officeDocument/2006/relationships/oleObject" Target="../embeddings/Microsoft_Equation10.bin"/><Relationship Id="rId6" Type="http://schemas.openxmlformats.org/officeDocument/2006/relationships/oleObject" Target="../embeddings/Microsoft_Equation11.bin"/><Relationship Id="rId7" Type="http://schemas.openxmlformats.org/officeDocument/2006/relationships/oleObject" Target="../embeddings/Microsoft_Equation12.bin"/><Relationship Id="rId8" Type="http://schemas.openxmlformats.org/officeDocument/2006/relationships/oleObject" Target="../embeddings/Microsoft_Equation13.bin"/><Relationship Id="rId9" Type="http://schemas.openxmlformats.org/officeDocument/2006/relationships/oleObject" Target="../embeddings/Microsoft_Equation14.bin"/><Relationship Id="rId10" Type="http://schemas.openxmlformats.org/officeDocument/2006/relationships/oleObject" Target="../embeddings/Microsoft_Equation15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36.png"/><Relationship Id="rId5" Type="http://schemas.openxmlformats.org/officeDocument/2006/relationships/oleObject" Target="../embeddings/Microsoft_Equation16.bin"/><Relationship Id="rId6" Type="http://schemas.openxmlformats.org/officeDocument/2006/relationships/image" Target="../media/image37.jpe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df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d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df"/><Relationship Id="rId5" Type="http://schemas.openxmlformats.org/officeDocument/2006/relationships/image" Target="../media/image45.png"/><Relationship Id="rId6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d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df"/><Relationship Id="rId3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df"/><Relationship Id="rId3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df"/><Relationship Id="rId4" Type="http://schemas.openxmlformats.org/officeDocument/2006/relationships/image" Target="../media/image53.png"/><Relationship Id="rId5" Type="http://schemas.openxmlformats.org/officeDocument/2006/relationships/oleObject" Target="../embeddings/Microsoft_Equation17.bin"/><Relationship Id="rId6" Type="http://schemas.openxmlformats.org/officeDocument/2006/relationships/oleObject" Target="../embeddings/Microsoft_Equation1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df"/><Relationship Id="rId3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9.bin"/><Relationship Id="rId4" Type="http://schemas.openxmlformats.org/officeDocument/2006/relationships/image" Target="../media/image57.pdf"/><Relationship Id="rId5" Type="http://schemas.openxmlformats.org/officeDocument/2006/relationships/image" Target="../media/image58.png"/><Relationship Id="rId6" Type="http://schemas.openxmlformats.org/officeDocument/2006/relationships/image" Target="../media/image59.pdf"/><Relationship Id="rId7" Type="http://schemas.openxmlformats.org/officeDocument/2006/relationships/image" Target="../media/image60.png"/><Relationship Id="rId8" Type="http://schemas.openxmlformats.org/officeDocument/2006/relationships/image" Target="../media/image61.pdf"/><Relationship Id="rId9" Type="http://schemas.openxmlformats.org/officeDocument/2006/relationships/image" Target="../media/image62.png"/><Relationship Id="rId10" Type="http://schemas.openxmlformats.org/officeDocument/2006/relationships/image" Target="../media/image63.pdf"/><Relationship Id="rId11" Type="http://schemas.openxmlformats.org/officeDocument/2006/relationships/image" Target="../media/image64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59.pdf"/><Relationship Id="rId5" Type="http://schemas.openxmlformats.org/officeDocument/2006/relationships/image" Target="../media/image60.png"/><Relationship Id="rId6" Type="http://schemas.openxmlformats.org/officeDocument/2006/relationships/image" Target="../media/image57.pdf"/><Relationship Id="rId7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d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69.pdf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d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75.png"/><Relationship Id="rId5" Type="http://schemas.openxmlformats.org/officeDocument/2006/relationships/oleObject" Target="../embeddings/Microsoft_Equation20.bin"/><Relationship Id="rId6" Type="http://schemas.openxmlformats.org/officeDocument/2006/relationships/oleObject" Target="../embeddings/Microsoft_Equation21.bin"/><Relationship Id="rId7" Type="http://schemas.openxmlformats.org/officeDocument/2006/relationships/image" Target="../media/image76.png"/><Relationship Id="rId8" Type="http://schemas.openxmlformats.org/officeDocument/2006/relationships/image" Target="../media/image14.png"/><Relationship Id="rId9" Type="http://schemas.openxmlformats.org/officeDocument/2006/relationships/image" Target="../media/image27.emf"/><Relationship Id="rId10" Type="http://schemas.openxmlformats.org/officeDocument/2006/relationships/image" Target="../media/image28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df"/><Relationship Id="rId5" Type="http://schemas.openxmlformats.org/officeDocument/2006/relationships/image" Target="../media/image80.png"/><Relationship Id="rId6" Type="http://schemas.openxmlformats.org/officeDocument/2006/relationships/image" Target="../media/image81.pdf"/><Relationship Id="rId7" Type="http://schemas.openxmlformats.org/officeDocument/2006/relationships/image" Target="../media/image82.png"/><Relationship Id="rId8" Type="http://schemas.openxmlformats.org/officeDocument/2006/relationships/image" Target="../media/image83.pdf"/><Relationship Id="rId9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d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df"/><Relationship Id="rId5" Type="http://schemas.openxmlformats.org/officeDocument/2006/relationships/image" Target="../media/image88.png"/><Relationship Id="rId6" Type="http://schemas.openxmlformats.org/officeDocument/2006/relationships/image" Target="../media/image89.pdf"/><Relationship Id="rId7" Type="http://schemas.openxmlformats.org/officeDocument/2006/relationships/image" Target="../media/image90.png"/><Relationship Id="rId8" Type="http://schemas.openxmlformats.org/officeDocument/2006/relationships/image" Target="../media/image91.pdf"/><Relationship Id="rId9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d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df"/><Relationship Id="rId5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3.pd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7.pdf"/><Relationship Id="rId3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pdf"/><Relationship Id="rId3" Type="http://schemas.openxmlformats.org/officeDocument/2006/relationships/image" Target="../media/image10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df"/><Relationship Id="rId4" Type="http://schemas.openxmlformats.org/officeDocument/2006/relationships/image" Target="../media/image102.png"/><Relationship Id="rId5" Type="http://schemas.openxmlformats.org/officeDocument/2006/relationships/oleObject" Target="../embeddings/Microsoft_Equation22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df"/><Relationship Id="rId4" Type="http://schemas.openxmlformats.org/officeDocument/2006/relationships/image" Target="../media/image105.png"/><Relationship Id="rId5" Type="http://schemas.openxmlformats.org/officeDocument/2006/relationships/oleObject" Target="../embeddings/Microsoft_Equation23.bin"/><Relationship Id="rId6" Type="http://schemas.openxmlformats.org/officeDocument/2006/relationships/oleObject" Target="../embeddings/Microsoft_Equation24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df"/><Relationship Id="rId4" Type="http://schemas.openxmlformats.org/officeDocument/2006/relationships/image" Target="../media/image107.png"/><Relationship Id="rId5" Type="http://schemas.openxmlformats.org/officeDocument/2006/relationships/oleObject" Target="../embeddings/Microsoft_Equation25.bin"/><Relationship Id="rId6" Type="http://schemas.openxmlformats.org/officeDocument/2006/relationships/oleObject" Target="../embeddings/Microsoft_Equation26.bin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df"/><Relationship Id="rId3" Type="http://schemas.openxmlformats.org/officeDocument/2006/relationships/image" Target="../media/image10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4" Type="http://schemas.openxmlformats.org/officeDocument/2006/relationships/image" Target="../media/image111.png"/><Relationship Id="rId5" Type="http://schemas.openxmlformats.org/officeDocument/2006/relationships/image" Target="../media/image11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2.jpe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2.bin"/><Relationship Id="rId4" Type="http://schemas.openxmlformats.org/officeDocument/2006/relationships/image" Target="../media/image21.png"/><Relationship Id="rId5" Type="http://schemas.openxmlformats.org/officeDocument/2006/relationships/oleObject" Target="../embeddings/Microsoft_Equation3.bin"/><Relationship Id="rId6" Type="http://schemas.openxmlformats.org/officeDocument/2006/relationships/oleObject" Target="../embeddings/Microsoft_Equation4.bin"/><Relationship Id="rId7" Type="http://schemas.openxmlformats.org/officeDocument/2006/relationships/oleObject" Target="../embeddings/Microsoft_Equation5.bin"/><Relationship Id="rId8" Type="http://schemas.openxmlformats.org/officeDocument/2006/relationships/oleObject" Target="../embeddings/Microsoft_Equation6.bin"/><Relationship Id="rId9" Type="http://schemas.openxmlformats.org/officeDocument/2006/relationships/oleObject" Target="../embeddings/Microsoft_Equation7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Microsoft_Equation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df"/><Relationship Id="rId5" Type="http://schemas.openxmlformats.org/officeDocument/2006/relationships/image" Target="../media/image26.png"/><Relationship Id="rId6" Type="http://schemas.openxmlformats.org/officeDocument/2006/relationships/image" Target="../media/image2.jpeg"/><Relationship Id="rId7" Type="http://schemas.openxmlformats.org/officeDocument/2006/relationships/image" Target="../media/image27.emf"/><Relationship Id="rId8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900" b="1" dirty="0">
                <a:solidFill>
                  <a:srgbClr val="333399"/>
                </a:solidFill>
              </a:rPr>
              <a:t>Salvatore Fazio </a:t>
            </a:r>
            <a:br>
              <a:rPr lang="en-GB" sz="1900" b="1" dirty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BNL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for the BNL EIC Science Task Force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XX International Conference on Deep-Inelastic Scattering and Related Subjects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University of Bonn,</a:t>
            </a:r>
            <a:r>
              <a:rPr lang="en-GB" sz="1700" b="1" dirty="0" smtClean="0">
                <a:solidFill>
                  <a:srgbClr val="003399"/>
                </a:solidFill>
                <a:ea typeface="Arial" charset="0"/>
                <a:cs typeface="Arial" charset="0"/>
              </a:rPr>
              <a:t> </a:t>
            </a:r>
            <a:r>
              <a:rPr lang="en-GB" sz="1700" b="1" i="1" dirty="0" smtClean="0">
                <a:solidFill>
                  <a:srgbClr val="003399"/>
                </a:solidFill>
                <a:ea typeface="Arial" charset="0"/>
                <a:cs typeface="Arial" charset="0"/>
              </a:rPr>
              <a:t>Germany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i="1" dirty="0" smtClean="0">
                <a:solidFill>
                  <a:srgbClr val="003399"/>
                </a:solidFill>
              </a:rPr>
              <a:t>March 26-30, 2012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997092" y="72301"/>
            <a:ext cx="6913821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at an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78" y="115760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67"/>
          <p:cNvGrpSpPr>
            <a:grpSpLocks/>
          </p:cNvGrpSpPr>
          <p:nvPr/>
        </p:nvGrpSpPr>
        <p:grpSpPr bwMode="auto">
          <a:xfrm>
            <a:off x="459821" y="2966386"/>
            <a:ext cx="3937000" cy="1731963"/>
            <a:chOff x="2439931" y="2644775"/>
            <a:chExt cx="3937850" cy="1731963"/>
          </a:xfrm>
        </p:grpSpPr>
        <p:graphicFrame>
          <p:nvGraphicFramePr>
            <p:cNvPr id="56" name="Object 2"/>
            <p:cNvGraphicFramePr>
              <a:graphicFrameLocks noChangeAspect="1"/>
            </p:cNvGraphicFramePr>
            <p:nvPr/>
          </p:nvGraphicFramePr>
          <p:xfrm>
            <a:off x="5660817" y="4164013"/>
            <a:ext cx="109537" cy="212725"/>
          </p:xfrm>
          <a:graphic>
            <a:graphicData uri="http://schemas.openxmlformats.org/presentationml/2006/ole">
              <p:oleObj spid="_x0000_s38914" name="Equazione" r:id="rId6" imgW="114120" imgH="215640" progId="Equation.3">
                <p:embed/>
              </p:oleObj>
            </a:graphicData>
          </a:graphic>
        </p:graphicFrame>
        <p:sp>
          <p:nvSpPr>
            <p:cNvPr id="58" name="Freeform 8"/>
            <p:cNvSpPr>
              <a:spLocks/>
            </p:cNvSpPr>
            <p:nvPr/>
          </p:nvSpPr>
          <p:spPr bwMode="auto">
            <a:xfrm flipV="1">
              <a:off x="3543092" y="3125788"/>
              <a:ext cx="1077912" cy="127000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 rot="5386000">
              <a:off x="3741529" y="3675063"/>
              <a:ext cx="1017588" cy="173037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 rot="5386000">
              <a:off x="3970129" y="3370263"/>
              <a:ext cx="1017588" cy="174625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Line 11"/>
            <p:cNvSpPr>
              <a:spLocks noChangeShapeType="1"/>
            </p:cNvSpPr>
            <p:nvPr/>
          </p:nvSpPr>
          <p:spPr bwMode="auto">
            <a:xfrm flipV="1">
              <a:off x="2882692" y="4068763"/>
              <a:ext cx="1165225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4621004" y="4062413"/>
              <a:ext cx="1046162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4038392" y="3841750"/>
              <a:ext cx="582612" cy="5286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Text Box 14"/>
            <p:cNvSpPr txBox="1">
              <a:spLocks noChangeArrowheads="1"/>
            </p:cNvSpPr>
            <p:nvPr/>
          </p:nvSpPr>
          <p:spPr bwMode="auto">
            <a:xfrm>
              <a:off x="2567781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 dirty="0" err="1">
                  <a:solidFill>
                    <a:srgbClr val="000000"/>
                  </a:solidFill>
                </a:rPr>
                <a:t>p</a:t>
              </a:r>
              <a:endParaRPr lang="it-IT" sz="2000" b="1">
                <a:solidFill>
                  <a:srgbClr val="000000"/>
                </a:solidFill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3554204" y="2947988"/>
              <a:ext cx="1066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 flipH="1">
              <a:off x="4621004" y="2947988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 flipH="1" flipV="1">
              <a:off x="4621004" y="3111500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 rot="-1988430">
              <a:off x="2868404" y="2782888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 rot="-2508043">
              <a:off x="5348079" y="2844800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Text Box 20"/>
            <p:cNvSpPr txBox="1">
              <a:spLocks noChangeArrowheads="1"/>
            </p:cNvSpPr>
            <p:nvPr/>
          </p:nvSpPr>
          <p:spPr bwMode="auto">
            <a:xfrm>
              <a:off x="5655447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>
                  <a:solidFill>
                    <a:srgbClr val="000000"/>
                  </a:solidFill>
                </a:rPr>
                <a:t>p</a:t>
              </a:r>
              <a:endParaRPr lang="it-IT" sz="2400" b="1">
                <a:solidFill>
                  <a:srgbClr val="000000"/>
                </a:solidFill>
              </a:endParaRPr>
            </a:p>
          </p:txBody>
        </p:sp>
        <p:sp>
          <p:nvSpPr>
            <p:cNvPr id="71" name="Text Box 21"/>
            <p:cNvSpPr txBox="1">
              <a:spLocks noChangeArrowheads="1"/>
            </p:cNvSpPr>
            <p:nvPr/>
          </p:nvSpPr>
          <p:spPr bwMode="auto">
            <a:xfrm>
              <a:off x="6039227" y="2706688"/>
              <a:ext cx="338554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  <p:sp>
          <p:nvSpPr>
            <p:cNvPr id="72" name="Text Box 22"/>
            <p:cNvSpPr txBox="1">
              <a:spLocks noChangeArrowheads="1"/>
            </p:cNvSpPr>
            <p:nvPr/>
          </p:nvSpPr>
          <p:spPr bwMode="auto">
            <a:xfrm>
              <a:off x="2439931" y="2644775"/>
              <a:ext cx="428322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r>
                <a:rPr lang="it-IT" sz="2800" b="1" baseline="30000">
                  <a:solidFill>
                    <a:schemeClr val="tx1"/>
                  </a:solidFill>
                  <a:latin typeface="Symbol" charset="2"/>
                </a:rPr>
                <a:t>*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5" descr="gpd-ma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8066" y="2363341"/>
            <a:ext cx="4396023" cy="284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231" y="1943772"/>
            <a:ext cx="1924228" cy="48105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42900" y="52562"/>
            <a:ext cx="8636000" cy="6477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641790" y="2667963"/>
            <a:ext cx="1588306" cy="715015"/>
            <a:chOff x="7641790" y="2667963"/>
            <a:chExt cx="1588306" cy="715015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641790" y="2821852"/>
              <a:ext cx="864505" cy="56112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506295" y="2667963"/>
              <a:ext cx="7238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278912" y="690425"/>
            <a:ext cx="1901778" cy="494151"/>
            <a:chOff x="7278912" y="690425"/>
            <a:chExt cx="1901778" cy="494151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278912" y="844314"/>
              <a:ext cx="1177977" cy="34026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456889" y="690425"/>
              <a:ext cx="7238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1" y="1716540"/>
            <a:ext cx="8789529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3407" indent="-123407">
              <a:buFont typeface="Wingdings" charset="2"/>
              <a:buChar char="ü"/>
            </a:pP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, evolved at NLO by an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indipendent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code which provides tables of CFF</a:t>
            </a:r>
          </a:p>
          <a:p>
            <a:pPr marL="123407" indent="-123407"/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-  at LO, the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are just a convolution of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provide the real and imaginary parts of Compton form factors (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), used to calculate cross sections for DVCS and DVCS-BH interference. </a:t>
            </a: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                      -&gt; The B slope is allowed to be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costant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or to vary with Q</a:t>
            </a:r>
            <a:r>
              <a:rPr lang="en-US" sz="1600" baseline="30000" dirty="0" smtClean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pPr marL="123407" indent="-123407">
              <a:buFont typeface="Wingdings" charset="2"/>
              <a:buChar char="ü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Proton dissociation (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ep</a:t>
            </a:r>
            <a:r>
              <a:rPr lang="en-US" sz="1600" i="1" dirty="0" smtClean="0">
                <a:solidFill>
                  <a:srgbClr val="0000FF"/>
                </a:solidFill>
                <a:latin typeface="Comic Sans MS"/>
                <a:cs typeface="Comic Sans MS"/>
              </a:rPr>
              <a:t> → 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eγY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 can be included</a:t>
            </a: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Other non-GPD based models are implemented like FFS, D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D    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593850" y="2282578"/>
          <a:ext cx="4076700" cy="488950"/>
        </p:xfrm>
        <a:graphic>
          <a:graphicData uri="http://schemas.openxmlformats.org/presentationml/2006/ole">
            <p:oleObj spid="_x0000_s177154" name="Equation" r:id="rId3" imgW="3708400" imgH="444500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6556" y="1015514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4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666286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546100" y="3462648"/>
          <a:ext cx="2824163" cy="522287"/>
        </p:xfrm>
        <a:graphic>
          <a:graphicData uri="http://schemas.openxmlformats.org/presentationml/2006/ole">
            <p:oleObj spid="_x0000_s177155" name="Equation" r:id="rId5" imgW="2336800" imgH="431800" progId="Equation.3">
              <p:embed/>
            </p:oleObj>
          </a:graphicData>
        </a:graphic>
      </p:graphicFrame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682900" y="4177023"/>
          <a:ext cx="785813" cy="190500"/>
        </p:xfrm>
        <a:graphic>
          <a:graphicData uri="http://schemas.openxmlformats.org/presentationml/2006/ole">
            <p:oleObj spid="_x0000_s177156" name="Equation" r:id="rId6" imgW="736600" imgH="177800" progId="Equation.3">
              <p:embed/>
            </p:oleObj>
          </a:graphicData>
        </a:graphic>
      </p:graphicFrame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651150" y="4534210"/>
          <a:ext cx="858838" cy="190500"/>
        </p:xfrm>
        <a:graphic>
          <a:graphicData uri="http://schemas.openxmlformats.org/presentationml/2006/ole">
            <p:oleObj spid="_x0000_s177157" name="Equation" r:id="rId7" imgW="800100" imgH="177800" progId="Equation.3">
              <p:embed/>
            </p:oleObj>
          </a:graphicData>
        </a:graphic>
      </p:graphicFrame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2160863" y="4270685"/>
          <a:ext cx="785812" cy="420688"/>
        </p:xfrm>
        <a:graphic>
          <a:graphicData uri="http://schemas.openxmlformats.org/presentationml/2006/ole">
            <p:oleObj spid="_x0000_s177158" name="Equation" r:id="rId8" imgW="711200" imgH="381000" progId="Equation.3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211276" y="3419870"/>
          <a:ext cx="4706938" cy="1606550"/>
        </p:xfrm>
        <a:graphic>
          <a:graphicData uri="http://schemas.openxmlformats.org/presentationml/2006/ole">
            <p:oleObj spid="_x0000_s177159" name="Equation" r:id="rId9" imgW="4279900" imgH="1460500" progId="Equation.3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582893" y="5086834"/>
          <a:ext cx="1517650" cy="522288"/>
        </p:xfrm>
        <a:graphic>
          <a:graphicData uri="http://schemas.openxmlformats.org/presentationml/2006/ole">
            <p:oleObj spid="_x0000_s177160" name="Equation" r:id="rId10" imgW="1143000" imgH="3937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838299" y="728066"/>
            <a:ext cx="7579960" cy="2094399"/>
            <a:chOff x="499" y="488"/>
            <a:chExt cx="4512" cy="1268"/>
          </a:xfrm>
        </p:grpSpPr>
        <p:sp>
          <p:nvSpPr>
            <p:cNvPr id="38931" name="Text Box 2"/>
            <p:cNvSpPr txBox="1">
              <a:spLocks noChangeArrowheads="1"/>
            </p:cNvSpPr>
            <p:nvPr/>
          </p:nvSpPr>
          <p:spPr bwMode="auto">
            <a:xfrm>
              <a:off x="3671" y="488"/>
              <a:ext cx="307" cy="2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50" y="737"/>
              <a:ext cx="4144" cy="1019"/>
              <a:chOff x="850" y="737"/>
              <a:chExt cx="4144" cy="1019"/>
            </a:xfrm>
          </p:grpSpPr>
          <p:pic>
            <p:nvPicPr>
              <p:cNvPr id="38956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 b="14287"/>
              <a:stretch>
                <a:fillRect/>
              </a:stretch>
            </p:blipFill>
            <p:spPr bwMode="auto">
              <a:xfrm>
                <a:off x="1064" y="737"/>
                <a:ext cx="3931" cy="102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38957" name="Rectangle 5"/>
              <p:cNvSpPr>
                <a:spLocks noChangeArrowheads="1"/>
              </p:cNvSpPr>
              <p:nvPr/>
            </p:nvSpPr>
            <p:spPr bwMode="auto">
              <a:xfrm>
                <a:off x="850" y="861"/>
                <a:ext cx="1770" cy="85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8933" name="Text Box 6"/>
            <p:cNvSpPr txBox="1">
              <a:spLocks noChangeArrowheads="1"/>
            </p:cNvSpPr>
            <p:nvPr/>
          </p:nvSpPr>
          <p:spPr bwMode="auto">
            <a:xfrm>
              <a:off x="1228" y="488"/>
              <a:ext cx="482" cy="2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574" y="669"/>
              <a:ext cx="1823" cy="1013"/>
              <a:chOff x="574" y="669"/>
              <a:chExt cx="1823" cy="1013"/>
            </a:xfrm>
          </p:grpSpPr>
          <p:graphicFrame>
            <p:nvGraphicFramePr>
              <p:cNvPr id="38914" name="Object 2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7" cy="72"/>
            </p:xfrm>
            <a:graphic>
              <a:graphicData uri="http://schemas.openxmlformats.org/presentationml/2006/ole">
                <p:oleObj spid="_x0000_s89090" name="Equation" r:id="rId5" imgW="76200" imgH="177800" progId="Equation.3">
                  <p:embed/>
                </p:oleObj>
              </a:graphicData>
            </a:graphic>
          </p:graphicFrame>
          <p:sp>
            <p:nvSpPr>
              <p:cNvPr id="38937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4" cy="43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8" name="Freeform 10"/>
              <p:cNvSpPr>
                <a:spLocks noChangeArrowheads="1"/>
              </p:cNvSpPr>
              <p:nvPr/>
            </p:nvSpPr>
            <p:spPr bwMode="auto">
              <a:xfrm rot="5400000">
                <a:off x="1450" y="1399"/>
                <a:ext cx="343" cy="58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39" name="Freeform 11"/>
              <p:cNvSpPr>
                <a:spLocks noChangeArrowheads="1"/>
              </p:cNvSpPr>
              <p:nvPr/>
            </p:nvSpPr>
            <p:spPr bwMode="auto">
              <a:xfrm rot="5400000">
                <a:off x="1531" y="1295"/>
                <a:ext cx="343" cy="59"/>
              </a:xfrm>
              <a:custGeom>
                <a:avLst/>
                <a:gdLst>
                  <a:gd name="T0" fmla="*/ 0 w 1875"/>
                  <a:gd name="T1" fmla="*/ 0 h 290"/>
                  <a:gd name="T2" fmla="*/ 0 w 1875"/>
                  <a:gd name="T3" fmla="*/ 0 h 290"/>
                  <a:gd name="T4" fmla="*/ 0 w 1875"/>
                  <a:gd name="T5" fmla="*/ 0 h 290"/>
                  <a:gd name="T6" fmla="*/ 0 w 1875"/>
                  <a:gd name="T7" fmla="*/ 0 h 290"/>
                  <a:gd name="T8" fmla="*/ 0 w 1875"/>
                  <a:gd name="T9" fmla="*/ 0 h 290"/>
                  <a:gd name="T10" fmla="*/ 0 w 1875"/>
                  <a:gd name="T11" fmla="*/ 0 h 290"/>
                  <a:gd name="T12" fmla="*/ 0 w 1875"/>
                  <a:gd name="T13" fmla="*/ 0 h 290"/>
                  <a:gd name="T14" fmla="*/ 0 w 1875"/>
                  <a:gd name="T15" fmla="*/ 0 h 290"/>
                  <a:gd name="T16" fmla="*/ 0 w 1875"/>
                  <a:gd name="T17" fmla="*/ 0 h 290"/>
                  <a:gd name="T18" fmla="*/ 0 w 1875"/>
                  <a:gd name="T19" fmla="*/ 0 h 290"/>
                  <a:gd name="T20" fmla="*/ 0 w 1875"/>
                  <a:gd name="T21" fmla="*/ 0 h 290"/>
                  <a:gd name="T22" fmla="*/ 0 w 1875"/>
                  <a:gd name="T23" fmla="*/ 0 h 290"/>
                  <a:gd name="T24" fmla="*/ 0 w 1875"/>
                  <a:gd name="T25" fmla="*/ 0 h 290"/>
                  <a:gd name="T26" fmla="*/ 0 w 1875"/>
                  <a:gd name="T27" fmla="*/ 0 h 290"/>
                  <a:gd name="T28" fmla="*/ 0 w 1875"/>
                  <a:gd name="T29" fmla="*/ 0 h 290"/>
                  <a:gd name="T30" fmla="*/ 0 w 1875"/>
                  <a:gd name="T31" fmla="*/ 0 h 290"/>
                  <a:gd name="T32" fmla="*/ 0 w 1875"/>
                  <a:gd name="T33" fmla="*/ 0 h 290"/>
                  <a:gd name="T34" fmla="*/ 0 w 1875"/>
                  <a:gd name="T35" fmla="*/ 0 h 290"/>
                  <a:gd name="T36" fmla="*/ 0 w 1875"/>
                  <a:gd name="T37" fmla="*/ 0 h 290"/>
                  <a:gd name="T38" fmla="*/ 0 w 1875"/>
                  <a:gd name="T39" fmla="*/ 0 h 290"/>
                  <a:gd name="T40" fmla="*/ 0 w 1875"/>
                  <a:gd name="T41" fmla="*/ 0 h 290"/>
                  <a:gd name="T42" fmla="*/ 0 w 1875"/>
                  <a:gd name="T43" fmla="*/ 0 h 290"/>
                  <a:gd name="T44" fmla="*/ 0 w 1875"/>
                  <a:gd name="T45" fmla="*/ 0 h 290"/>
                  <a:gd name="T46" fmla="*/ 0 w 1875"/>
                  <a:gd name="T47" fmla="*/ 0 h 290"/>
                  <a:gd name="T48" fmla="*/ 0 w 1875"/>
                  <a:gd name="T49" fmla="*/ 0 h 290"/>
                  <a:gd name="T50" fmla="*/ 0 w 1875"/>
                  <a:gd name="T51" fmla="*/ 0 h 290"/>
                  <a:gd name="T52" fmla="*/ 0 w 1875"/>
                  <a:gd name="T53" fmla="*/ 0 h 290"/>
                  <a:gd name="T54" fmla="*/ 0 w 1875"/>
                  <a:gd name="T55" fmla="*/ 0 h 290"/>
                  <a:gd name="T56" fmla="*/ 0 w 1875"/>
                  <a:gd name="T57" fmla="*/ 0 h 290"/>
                  <a:gd name="T58" fmla="*/ 0 w 1875"/>
                  <a:gd name="T59" fmla="*/ 0 h 290"/>
                  <a:gd name="T60" fmla="*/ 0 w 1875"/>
                  <a:gd name="T61" fmla="*/ 0 h 290"/>
                  <a:gd name="T62" fmla="*/ 0 w 1875"/>
                  <a:gd name="T63" fmla="*/ 0 h 290"/>
                  <a:gd name="T64" fmla="*/ 0 w 1875"/>
                  <a:gd name="T65" fmla="*/ 0 h 290"/>
                  <a:gd name="T66" fmla="*/ 0 w 1875"/>
                  <a:gd name="T67" fmla="*/ 0 h 290"/>
                  <a:gd name="T68" fmla="*/ 0 w 1875"/>
                  <a:gd name="T69" fmla="*/ 0 h 290"/>
                  <a:gd name="T70" fmla="*/ 0 w 1875"/>
                  <a:gd name="T71" fmla="*/ 0 h 290"/>
                  <a:gd name="T72" fmla="*/ 0 w 1875"/>
                  <a:gd name="T73" fmla="*/ 0 h 290"/>
                  <a:gd name="T74" fmla="*/ 0 w 1875"/>
                  <a:gd name="T75" fmla="*/ 0 h 290"/>
                  <a:gd name="T76" fmla="*/ 0 w 1875"/>
                  <a:gd name="T77" fmla="*/ 0 h 290"/>
                  <a:gd name="T78" fmla="*/ 0 w 1875"/>
                  <a:gd name="T79" fmla="*/ 0 h 290"/>
                  <a:gd name="T80" fmla="*/ 0 w 1875"/>
                  <a:gd name="T81" fmla="*/ 0 h 290"/>
                  <a:gd name="T82" fmla="*/ 0 w 1875"/>
                  <a:gd name="T83" fmla="*/ 0 h 290"/>
                  <a:gd name="T84" fmla="*/ 0 w 1875"/>
                  <a:gd name="T85" fmla="*/ 0 h 290"/>
                  <a:gd name="T86" fmla="*/ 0 w 1875"/>
                  <a:gd name="T87" fmla="*/ 0 h 290"/>
                  <a:gd name="T88" fmla="*/ 0 w 1875"/>
                  <a:gd name="T89" fmla="*/ 0 h 290"/>
                  <a:gd name="T90" fmla="*/ 0 w 1875"/>
                  <a:gd name="T91" fmla="*/ 0 h 290"/>
                  <a:gd name="T92" fmla="*/ 0 w 1875"/>
                  <a:gd name="T93" fmla="*/ 0 h 290"/>
                  <a:gd name="T94" fmla="*/ 0 w 1875"/>
                  <a:gd name="T95" fmla="*/ 0 h 290"/>
                  <a:gd name="T96" fmla="*/ 0 w 1875"/>
                  <a:gd name="T97" fmla="*/ 0 h 290"/>
                  <a:gd name="T98" fmla="*/ 0 w 1875"/>
                  <a:gd name="T99" fmla="*/ 0 h 290"/>
                  <a:gd name="T100" fmla="*/ 0 w 1875"/>
                  <a:gd name="T101" fmla="*/ 0 h 2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5"/>
                  <a:gd name="T154" fmla="*/ 0 h 290"/>
                  <a:gd name="T155" fmla="*/ 1875 w 1875"/>
                  <a:gd name="T156" fmla="*/ 290 h 2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0" name="Line 12"/>
              <p:cNvSpPr>
                <a:spLocks noChangeShapeType="1"/>
              </p:cNvSpPr>
              <p:nvPr/>
            </p:nvSpPr>
            <p:spPr bwMode="auto">
              <a:xfrm flipV="1">
                <a:off x="1157" y="1527"/>
                <a:ext cx="394" cy="43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1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2" cy="36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2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6" cy="178"/>
              </a:xfrm>
              <a:prstGeom prst="ellipse">
                <a:avLst/>
              </a:prstGeom>
              <a:solidFill>
                <a:srgbClr val="FFFFFF"/>
              </a:solidFill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3" name="Text Box 15"/>
              <p:cNvSpPr txBox="1">
                <a:spLocks noChangeArrowheads="1"/>
              </p:cNvSpPr>
              <p:nvPr/>
            </p:nvSpPr>
            <p:spPr bwMode="auto">
              <a:xfrm>
                <a:off x="1026" y="1429"/>
                <a:ext cx="194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44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60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1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5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6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1" cy="47"/>
              </a:xfrm>
              <a:custGeom>
                <a:avLst/>
                <a:gdLst>
                  <a:gd name="T0" fmla="*/ 0 w 777"/>
                  <a:gd name="T1" fmla="*/ 0 h 133"/>
                  <a:gd name="T2" fmla="*/ 0 w 777"/>
                  <a:gd name="T3" fmla="*/ 0 h 133"/>
                  <a:gd name="T4" fmla="*/ 0 w 777"/>
                  <a:gd name="T5" fmla="*/ 0 h 133"/>
                  <a:gd name="T6" fmla="*/ 0 60000 65536"/>
                  <a:gd name="T7" fmla="*/ 0 60000 65536"/>
                  <a:gd name="T8" fmla="*/ 0 60000 65536"/>
                  <a:gd name="T9" fmla="*/ 0 w 777"/>
                  <a:gd name="T10" fmla="*/ 0 h 133"/>
                  <a:gd name="T11" fmla="*/ 777 w 777"/>
                  <a:gd name="T12" fmla="*/ 133 h 1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7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8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8" name="Freeform 20"/>
              <p:cNvSpPr>
                <a:spLocks noChangeArrowheads="1"/>
              </p:cNvSpPr>
              <p:nvPr/>
            </p:nvSpPr>
            <p:spPr bwMode="auto">
              <a:xfrm rot="-4320000">
                <a:off x="1988" y="1041"/>
                <a:ext cx="217" cy="178"/>
              </a:xfrm>
              <a:custGeom>
                <a:avLst/>
                <a:gdLst>
                  <a:gd name="T0" fmla="*/ 1 w 380"/>
                  <a:gd name="T1" fmla="*/ 1 h 311"/>
                  <a:gd name="T2" fmla="*/ 1 w 380"/>
                  <a:gd name="T3" fmla="*/ 1 h 311"/>
                  <a:gd name="T4" fmla="*/ 1 w 380"/>
                  <a:gd name="T5" fmla="*/ 1 h 311"/>
                  <a:gd name="T6" fmla="*/ 1 w 380"/>
                  <a:gd name="T7" fmla="*/ 1 h 311"/>
                  <a:gd name="T8" fmla="*/ 1 w 380"/>
                  <a:gd name="T9" fmla="*/ 1 h 311"/>
                  <a:gd name="T10" fmla="*/ 1 w 380"/>
                  <a:gd name="T11" fmla="*/ 1 h 311"/>
                  <a:gd name="T12" fmla="*/ 2 w 380"/>
                  <a:gd name="T13" fmla="*/ 1 h 311"/>
                  <a:gd name="T14" fmla="*/ 1 w 380"/>
                  <a:gd name="T15" fmla="*/ 2 h 311"/>
                  <a:gd name="T16" fmla="*/ 2 w 380"/>
                  <a:gd name="T17" fmla="*/ 1 h 311"/>
                  <a:gd name="T18" fmla="*/ 2 w 380"/>
                  <a:gd name="T19" fmla="*/ 2 h 311"/>
                  <a:gd name="T20" fmla="*/ 2 w 380"/>
                  <a:gd name="T21" fmla="*/ 2 h 311"/>
                  <a:gd name="T22" fmla="*/ 2 w 380"/>
                  <a:gd name="T23" fmla="*/ 2 h 3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0"/>
                  <a:gd name="T37" fmla="*/ 0 h 311"/>
                  <a:gd name="T38" fmla="*/ 380 w 380"/>
                  <a:gd name="T39" fmla="*/ 311 h 3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49" name="Text Box 21"/>
              <p:cNvSpPr txBox="1">
                <a:spLocks noChangeArrowheads="1"/>
              </p:cNvSpPr>
              <p:nvPr/>
            </p:nvSpPr>
            <p:spPr bwMode="auto">
              <a:xfrm>
                <a:off x="2041" y="1403"/>
                <a:ext cx="194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 err="1">
                    <a:solidFill>
                      <a:srgbClr val="000000"/>
                    </a:solidFill>
                  </a:rPr>
                  <a:t>p</a:t>
                </a:r>
                <a:endParaRPr lang="it-IT" sz="2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8950" name="Text Box 22"/>
              <p:cNvSpPr txBox="1">
                <a:spLocks noChangeArrowheads="1"/>
              </p:cNvSpPr>
              <p:nvPr/>
            </p:nvSpPr>
            <p:spPr bwMode="auto">
              <a:xfrm>
                <a:off x="2197" y="786"/>
                <a:ext cx="200" cy="32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</a:p>
            </p:txBody>
          </p:sp>
          <p:sp>
            <p:nvSpPr>
              <p:cNvPr id="38951" name="Text Box 23"/>
              <p:cNvSpPr txBox="1">
                <a:spLocks noChangeArrowheads="1"/>
              </p:cNvSpPr>
              <p:nvPr/>
            </p:nvSpPr>
            <p:spPr bwMode="auto">
              <a:xfrm>
                <a:off x="999" y="1016"/>
                <a:ext cx="284" cy="32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900" b="1" dirty="0">
                    <a:solidFill>
                      <a:srgbClr val="000000"/>
                    </a:solidFill>
                    <a:latin typeface="Symbol" charset="2"/>
                  </a:rPr>
                  <a:t></a:t>
                </a:r>
                <a:r>
                  <a:rPr lang="it-IT" sz="2900" b="1" baseline="30000" dirty="0">
                    <a:solidFill>
                      <a:srgbClr val="000000"/>
                    </a:solidFill>
                    <a:latin typeface="Symbol" charset="2"/>
                  </a:rPr>
                  <a:t></a:t>
                </a:r>
              </a:p>
            </p:txBody>
          </p:sp>
          <p:sp>
            <p:nvSpPr>
              <p:cNvPr id="38952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1" cy="34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3" name="Line 25"/>
              <p:cNvSpPr>
                <a:spLocks noChangeShapeType="1"/>
              </p:cNvSpPr>
              <p:nvPr/>
            </p:nvSpPr>
            <p:spPr bwMode="auto">
              <a:xfrm flipV="1">
                <a:off x="1179" y="804"/>
                <a:ext cx="381" cy="181"/>
              </a:xfrm>
              <a:prstGeom prst="line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54" name="Text Box 26"/>
              <p:cNvSpPr txBox="1">
                <a:spLocks noChangeArrowheads="1"/>
              </p:cNvSpPr>
              <p:nvPr/>
            </p:nvSpPr>
            <p:spPr bwMode="auto">
              <a:xfrm>
                <a:off x="1528" y="669"/>
                <a:ext cx="189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  <p:sp>
            <p:nvSpPr>
              <p:cNvPr id="38955" name="Text Box 27"/>
              <p:cNvSpPr txBox="1">
                <a:spLocks noChangeArrowheads="1"/>
              </p:cNvSpPr>
              <p:nvPr/>
            </p:nvSpPr>
            <p:spPr bwMode="auto">
              <a:xfrm>
                <a:off x="574" y="842"/>
                <a:ext cx="189" cy="253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4680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it-IT" sz="2100" b="1" dirty="0">
                    <a:solidFill>
                      <a:srgbClr val="000000"/>
                    </a:solidFill>
                  </a:rPr>
                  <a:t>e</a:t>
                </a:r>
              </a:p>
            </p:txBody>
          </p:sp>
        </p:grpSp>
        <p:sp>
          <p:nvSpPr>
            <p:cNvPr id="38935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3" cy="1145"/>
            </a:xfrm>
            <a:prstGeom prst="rect">
              <a:avLst/>
            </a:prstGeom>
            <a:noFill/>
            <a:ln w="19080">
              <a:solidFill>
                <a:srgbClr val="333399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36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8" cy="1145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918" name="Text Box 30"/>
          <p:cNvSpPr txBox="1">
            <a:spLocks noChangeArrowheads="1"/>
          </p:cNvSpPr>
          <p:nvPr/>
        </p:nvSpPr>
        <p:spPr bwMode="auto">
          <a:xfrm>
            <a:off x="2170503" y="4477871"/>
            <a:ext cx="4572840" cy="10687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100" dirty="0">
                <a:solidFill>
                  <a:srgbClr val="FF0000"/>
                </a:solidFill>
                <a:latin typeface="Times New Roman" charset="0"/>
              </a:rPr>
              <a:t>Wrong-sign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100" dirty="0">
                <a:solidFill>
                  <a:srgbClr val="FF0000"/>
                </a:solidFill>
                <a:latin typeface="Times New Roman" charset="0"/>
              </a:rPr>
              <a:t>sample:     </a:t>
            </a:r>
            <a:r>
              <a:rPr lang="en-US" sz="2100" dirty="0">
                <a:solidFill>
                  <a:srgbClr val="000000"/>
                </a:solidFill>
                <a:latin typeface="Times New Roman" charset="0"/>
              </a:rPr>
              <a:t>a negative track match to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 </a:t>
            </a:r>
            <a:r>
              <a:rPr lang="en-US" sz="2100" dirty="0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 </a:t>
            </a:r>
          </a:p>
        </p:txBody>
      </p:sp>
      <p:pic>
        <p:nvPicPr>
          <p:cNvPr id="38919" name="Picture 31"/>
          <p:cNvPicPr>
            <a:picLocks noChangeAspect="1" noChangeArrowheads="1"/>
          </p:cNvPicPr>
          <p:nvPr/>
        </p:nvPicPr>
        <p:blipFill>
          <a:blip r:embed="rId6"/>
          <a:srcRect l="822" r="54330"/>
          <a:stretch>
            <a:fillRect/>
          </a:stretch>
        </p:blipFill>
        <p:spPr bwMode="auto">
          <a:xfrm>
            <a:off x="1" y="3653656"/>
            <a:ext cx="2094905" cy="1167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8920" name="Picture 32"/>
          <p:cNvPicPr>
            <a:picLocks noChangeAspect="1" noChangeArrowheads="1"/>
          </p:cNvPicPr>
          <p:nvPr/>
        </p:nvPicPr>
        <p:blipFill>
          <a:blip r:embed="rId6"/>
          <a:srcRect l="55154"/>
          <a:stretch>
            <a:fillRect/>
          </a:stretch>
        </p:blipFill>
        <p:spPr bwMode="auto">
          <a:xfrm>
            <a:off x="1" y="2680784"/>
            <a:ext cx="2094905" cy="116777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921" name="Text Box 33"/>
          <p:cNvSpPr txBox="1">
            <a:spLocks noChangeArrowheads="1"/>
          </p:cNvSpPr>
          <p:nvPr/>
        </p:nvSpPr>
        <p:spPr bwMode="auto">
          <a:xfrm>
            <a:off x="2170503" y="2829441"/>
            <a:ext cx="5943684" cy="745617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buFont typeface="Symbol" charset="2"/>
              <a:buChar char=""/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 sample: 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no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tracks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matching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to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</a:p>
        </p:txBody>
      </p:sp>
      <p:sp>
        <p:nvSpPr>
          <p:cNvPr id="38922" name="Text Box 34"/>
          <p:cNvSpPr txBox="1">
            <a:spLocks noChangeArrowheads="1"/>
          </p:cNvSpPr>
          <p:nvPr/>
        </p:nvSpPr>
        <p:spPr bwMode="auto">
          <a:xfrm>
            <a:off x="2168824" y="3653656"/>
            <a:ext cx="3518495" cy="745617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4545" tIns="49163" rIns="94545" bIns="49163">
            <a:prstTxWarp prst="textNoShape">
              <a:avLst/>
            </a:prstTxWarp>
            <a:spAutoFit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e</a:t>
            </a:r>
            <a:r>
              <a:rPr lang="it-IT" sz="2100" baseline="30000" dirty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it-IT" sz="2100" dirty="0">
                <a:solidFill>
                  <a:srgbClr val="FF0000"/>
                </a:solidFill>
                <a:latin typeface="Times New Roman" charset="0"/>
              </a:rPr>
              <a:t>sample: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a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track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match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to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the 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                 </a:t>
            </a:r>
            <a:r>
              <a:rPr lang="it-IT" sz="2100" dirty="0" err="1">
                <a:solidFill>
                  <a:srgbClr val="000000"/>
                </a:solidFill>
                <a:latin typeface="Times New Roman" charset="0"/>
              </a:rPr>
              <a:t>second</a:t>
            </a:r>
            <a:r>
              <a:rPr lang="it-IT" sz="2100" dirty="0">
                <a:solidFill>
                  <a:srgbClr val="000000"/>
                </a:solidFill>
                <a:latin typeface="Times New Roman" charset="0"/>
              </a:rPr>
              <a:t> candidate</a:t>
            </a:r>
          </a:p>
        </p:txBody>
      </p:sp>
      <p:sp>
        <p:nvSpPr>
          <p:cNvPr id="38923" name="Text Box 35"/>
          <p:cNvSpPr txBox="1">
            <a:spLocks noChangeArrowheads="1"/>
          </p:cNvSpPr>
          <p:nvPr/>
        </p:nvSpPr>
        <p:spPr bwMode="auto">
          <a:xfrm>
            <a:off x="6553508" y="3054076"/>
            <a:ext cx="1854671" cy="383202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 err="1">
                <a:solidFill>
                  <a:srgbClr val="00CC00"/>
                </a:solidFill>
                <a:latin typeface="Times New Roman" charset="0"/>
              </a:rPr>
              <a:t>DVCS+BH</a:t>
            </a: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)</a:t>
            </a:r>
          </a:p>
        </p:txBody>
      </p:sp>
      <p:sp>
        <p:nvSpPr>
          <p:cNvPr id="38924" name="Text Box 36"/>
          <p:cNvSpPr txBox="1">
            <a:spLocks noChangeArrowheads="1"/>
          </p:cNvSpPr>
          <p:nvPr/>
        </p:nvSpPr>
        <p:spPr bwMode="auto">
          <a:xfrm>
            <a:off x="6400632" y="3881944"/>
            <a:ext cx="2743368" cy="37628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 err="1">
                <a:solidFill>
                  <a:srgbClr val="00CC00"/>
                </a:solidFill>
                <a:latin typeface="Times New Roman" charset="0"/>
              </a:rPr>
              <a:t>BH+</a:t>
            </a: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 </a:t>
            </a:r>
            <a:r>
              <a:rPr lang="it-IT" b="1" dirty="0" err="1" smtClean="0">
                <a:solidFill>
                  <a:srgbClr val="00CC00"/>
                </a:solidFill>
                <a:latin typeface="Times New Roman" charset="0"/>
              </a:rPr>
              <a:t>bkgd</a:t>
            </a: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)</a:t>
            </a:r>
            <a:endParaRPr lang="it-IT" b="1" dirty="0">
              <a:solidFill>
                <a:srgbClr val="00CC00"/>
              </a:solidFill>
              <a:latin typeface="Times New Roman" charset="0"/>
            </a:endParaRPr>
          </a:p>
        </p:txBody>
      </p:sp>
      <p:sp>
        <p:nvSpPr>
          <p:cNvPr id="38925" name="Text Box 37"/>
          <p:cNvSpPr txBox="1">
            <a:spLocks noChangeArrowheads="1"/>
          </p:cNvSpPr>
          <p:nvPr/>
        </p:nvSpPr>
        <p:spPr bwMode="auto">
          <a:xfrm>
            <a:off x="6553509" y="4890805"/>
            <a:ext cx="2362018" cy="37628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4545" tIns="49163" rIns="94545" bIns="49163">
            <a:prstTxWarp prst="textNoShape">
              <a:avLst/>
            </a:prstTxWarp>
            <a:spAutoFit/>
          </a:bodyPr>
          <a:lstStyle/>
          <a:p>
            <a:pPr algn="ctr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b="1" dirty="0" smtClean="0">
                <a:solidFill>
                  <a:srgbClr val="00CC00"/>
                </a:solidFill>
              </a:rPr>
              <a:t>(</a:t>
            </a:r>
            <a:r>
              <a:rPr lang="it-IT" b="1" dirty="0" err="1" smtClean="0">
                <a:solidFill>
                  <a:srgbClr val="00CC00"/>
                </a:solidFill>
                <a:latin typeface="Times New Roman" charset="0"/>
              </a:rPr>
              <a:t>bkgd</a:t>
            </a:r>
            <a:r>
              <a:rPr lang="it-IT" b="1" dirty="0" smtClean="0">
                <a:solidFill>
                  <a:srgbClr val="00CC00"/>
                </a:solidFill>
              </a:rPr>
              <a:t>)</a:t>
            </a:r>
            <a:endParaRPr lang="it-IT" b="1" dirty="0">
              <a:solidFill>
                <a:srgbClr val="00CC00"/>
              </a:solidFill>
            </a:endParaRPr>
          </a:p>
        </p:txBody>
      </p:sp>
      <p:sp>
        <p:nvSpPr>
          <p:cNvPr id="38926" name="Line 38"/>
          <p:cNvSpPr>
            <a:spLocks noChangeShapeType="1"/>
          </p:cNvSpPr>
          <p:nvPr/>
        </p:nvSpPr>
        <p:spPr bwMode="auto">
          <a:xfrm flipV="1">
            <a:off x="1866432" y="3272105"/>
            <a:ext cx="609823" cy="239502"/>
          </a:xfrm>
          <a:prstGeom prst="line">
            <a:avLst/>
          </a:prstGeom>
          <a:noFill/>
          <a:ln w="28440">
            <a:solidFill>
              <a:srgbClr val="333399"/>
            </a:solidFill>
            <a:miter lim="800000"/>
            <a:headEnd/>
            <a:tailEnd type="triangle" w="med" len="med"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27" name="Line 39"/>
          <p:cNvSpPr>
            <a:spLocks noChangeShapeType="1"/>
          </p:cNvSpPr>
          <p:nvPr/>
        </p:nvSpPr>
        <p:spPr bwMode="auto">
          <a:xfrm flipV="1">
            <a:off x="1866432" y="4244977"/>
            <a:ext cx="609823" cy="239501"/>
          </a:xfrm>
          <a:prstGeom prst="line">
            <a:avLst/>
          </a:prstGeom>
          <a:noFill/>
          <a:ln w="28440">
            <a:solidFill>
              <a:srgbClr val="333399"/>
            </a:solidFill>
            <a:miter lim="800000"/>
            <a:headEnd/>
            <a:tailEnd type="triangle" w="med" len="med"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928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893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7" name="Date Placeholder 4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48" name="Footer Placeholder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213356" y="5524548"/>
            <a:ext cx="7094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BH is “precisely” known but to certain level! </a:t>
            </a:r>
          </a:p>
          <a:p>
            <a:r>
              <a:rPr lang="en-US" dirty="0" smtClean="0"/>
              <a:t>Uncertainty on proton form factor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~ 3% </a:t>
            </a:r>
            <a:r>
              <a:rPr lang="en-US" b="1" dirty="0" smtClean="0">
                <a:sym typeface="Wingdings"/>
              </a:rPr>
              <a:t>(at LO)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20x25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3500" y="-76200"/>
            <a:ext cx="6553200" cy="655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in stage 1,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100" y="-107950"/>
            <a:ext cx="6686550" cy="66865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33729" y="4892499"/>
            <a:ext cx="4098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a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6415" y="5261831"/>
            <a:ext cx="4332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a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734326" y="910937"/>
            <a:ext cx="3365110" cy="3403109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573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387933"/>
              <a:ext cx="5855325" cy="212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2.0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a year of data taking @ 20x250 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GeV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(stage 2)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Main detector can be used in measuring |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t</a:t>
              </a:r>
              <a:r>
                <a:rPr lang="en-US" sz="1600" b="1" dirty="0" smtClean="0">
                  <a:latin typeface="Times New Roman"/>
                  <a:cs typeface="Times New Roman"/>
                </a:rPr>
                <a:t>|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5x10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5886" y="-263525"/>
            <a:ext cx="572037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5818" y="4838665"/>
            <a:ext cx="18321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FF"/>
                </a:solidFill>
              </a:rPr>
              <a:t>(~ 10 months EIC)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150530" name="Equation" r:id="rId5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50531" name="Equation" r:id="rId6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1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1540" y="389896"/>
            <a:ext cx="5314271" cy="4986337"/>
            <a:chOff x="-969269" y="387281"/>
            <a:chExt cx="5314271" cy="4986337"/>
          </a:xfrm>
        </p:grpSpPr>
        <p:sp>
          <p:nvSpPr>
            <p:cNvPr id="13" name="Rectangle 12"/>
            <p:cNvSpPr/>
            <p:nvPr/>
          </p:nvSpPr>
          <p:spPr>
            <a:xfrm>
              <a:off x="-969269" y="387281"/>
              <a:ext cx="5314271" cy="498633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34121" t="51437" r="36587" b="25467"/>
                <a:stretch>
                  <a:fillRect/>
                </a:stretch>
              </p:blipFill>
            </mc:Choice>
            <mc:Fallback>
              <p:blipFill>
                <a:blip r:embed="rId4"/>
                <a:srcRect l="34121" t="51437" r="36587" b="25467"/>
                <a:stretch>
                  <a:fillRect/>
                </a:stretch>
              </p:blipFill>
            </mc:Fallback>
          </mc:AlternateContent>
          <p:spPr>
            <a:xfrm>
              <a:off x="-930050" y="387281"/>
              <a:ext cx="5275052" cy="498633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5746264" y="4422540"/>
            <a:ext cx="3397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Smearing of </a:t>
            </a:r>
            <a:r>
              <a:rPr lang="en-US" dirty="0" err="1" smtClean="0"/>
              <a:t>momenta</a:t>
            </a:r>
            <a:r>
              <a:rPr lang="en-US" dirty="0" smtClean="0"/>
              <a:t> and energies </a:t>
            </a:r>
            <a:r>
              <a:rPr lang="en-US" dirty="0" err="1" smtClean="0"/>
              <a:t>accordig</a:t>
            </a:r>
            <a:r>
              <a:rPr lang="en-US" dirty="0" smtClean="0"/>
              <a:t> to…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499338"/>
            <a:ext cx="7430444" cy="56123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accelerator and an EIC detector capabilities for exclusive diffraction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and DVCS  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|-differential cross sections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Charge and spin asymmetries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EIC (the impact!) 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J/</a:t>
            </a:r>
            <a:r>
              <a:rPr lang="en-GB" b="1" dirty="0" err="1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y</a:t>
            </a:r>
            <a:r>
              <a:rPr lang="en-GB" b="1" dirty="0" smtClean="0">
                <a:solidFill>
                  <a:srgbClr val="0000FF"/>
                </a:solidFill>
                <a:latin typeface="Symbol" charset="2"/>
                <a:ea typeface="DejaVu Sans" charset="0"/>
                <a:cs typeface="Symbol" charset="2"/>
              </a:rPr>
              <a:t> </a:t>
            </a:r>
            <a:endParaRPr lang="en-GB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March. 29, 2012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DIS2012 - Bonn, Germany </a:t>
            </a: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392475" y="5188332"/>
            <a:ext cx="2604186" cy="923330"/>
          </a:xfrm>
          <a:prstGeom prst="rect">
            <a:avLst/>
          </a:prstGeom>
          <a:noFill/>
          <a:ln w="19050" cmpd="sng"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See also: </a:t>
            </a:r>
          </a:p>
          <a:p>
            <a:r>
              <a:rPr lang="en-US" dirty="0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D. Mueller’s and</a:t>
            </a:r>
          </a:p>
          <a:p>
            <a:r>
              <a:rPr lang="en-US" dirty="0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M. Diehl’s talks   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65138" y="5624513"/>
          <a:ext cx="4484687" cy="519112"/>
        </p:xfrm>
        <a:graphic>
          <a:graphicData uri="http://schemas.openxmlformats.org/presentationml/2006/ole">
            <p:oleObj spid="_x0000_s221186" name="Equation" r:id="rId3" imgW="2908300" imgH="355600" progId="Equation.3">
              <p:embed/>
            </p:oleObj>
          </a:graphicData>
        </a:graphic>
      </p:graphicFrame>
      <p:pic>
        <p:nvPicPr>
          <p:cNvPr id="11" name="Picture 10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r="49831"/>
              <a:stretch>
                <a:fillRect/>
              </a:stretch>
            </p:blipFill>
          </mc:Choice>
          <mc:Fallback>
            <p:blipFill>
              <a:blip r:embed="rId5"/>
              <a:srcRect r="49831"/>
              <a:stretch>
                <a:fillRect/>
              </a:stretch>
            </p:blipFill>
          </mc:Fallback>
        </mc:AlternateContent>
        <p:spPr>
          <a:xfrm>
            <a:off x="304073" y="3659515"/>
            <a:ext cx="2920001" cy="1985746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13" name="Picture 12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365169" y="3757219"/>
            <a:ext cx="2654631" cy="17918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30783" y="4689602"/>
            <a:ext cx="2733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Errors are extrapolated for:</a:t>
            </a:r>
          </a:p>
          <a:p>
            <a:r>
              <a:rPr lang="en-US" dirty="0" smtClean="0"/>
              <a:t>|</a:t>
            </a:r>
            <a:r>
              <a:rPr lang="en-US" dirty="0" err="1" smtClean="0"/>
              <a:t>t|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 0 ; |</a:t>
            </a:r>
            <a:r>
              <a:rPr lang="en-US" dirty="0" err="1" smtClean="0"/>
              <a:t>t</a:t>
            </a:r>
            <a:r>
              <a:rPr lang="en-US" dirty="0" smtClean="0"/>
              <a:t>| &gt; 1.5 GeV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Notched Right Arrow 16"/>
          <p:cNvSpPr/>
          <p:nvPr/>
        </p:nvSpPr>
        <p:spPr>
          <a:xfrm rot="6731882">
            <a:off x="3028718" y="3288658"/>
            <a:ext cx="672900" cy="2279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Notched Right Arrow 17"/>
          <p:cNvSpPr/>
          <p:nvPr/>
        </p:nvSpPr>
        <p:spPr>
          <a:xfrm rot="6731882">
            <a:off x="4311984" y="3288657"/>
            <a:ext cx="672900" cy="2279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813652" y="803707"/>
            <a:ext cx="1136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…FIT…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356" y="726763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pic>
        <p:nvPicPr>
          <p:cNvPr id="21" name="Picture 20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4372364" y="1108741"/>
            <a:ext cx="3657600" cy="2438400"/>
          </a:xfrm>
          <a:prstGeom prst="rect">
            <a:avLst/>
          </a:prstGeom>
        </p:spPr>
      </p:pic>
      <p:pic>
        <p:nvPicPr>
          <p:cNvPr id="22" name="Picture 21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213356" y="1065317"/>
            <a:ext cx="3657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37195" y="5480226"/>
            <a:ext cx="4899687" cy="646331"/>
          </a:xfrm>
          <a:prstGeom prst="rect">
            <a:avLst/>
          </a:prstGeom>
          <a:noFill/>
          <a:ln w="19050" cmpd="sng">
            <a:solidFill>
              <a:srgbClr val="00009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See also: D. Mueller’s talk for details </a:t>
            </a:r>
          </a:p>
          <a:p>
            <a:pPr marL="173038"/>
            <a:r>
              <a:rPr lang="en-US" dirty="0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            M. Diehl’s talk for an overview   </a:t>
            </a: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169749"/>
            <a:ext cx="5419314" cy="3699434"/>
          </a:xfrm>
          <a:prstGeom prst="rect">
            <a:avLst/>
          </a:prstGeom>
        </p:spPr>
      </p:pic>
      <p:pic>
        <p:nvPicPr>
          <p:cNvPr id="11" name="Picture 10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032169" y="3643637"/>
            <a:ext cx="2654631" cy="1791876"/>
          </a:xfrm>
          <a:prstGeom prst="rect">
            <a:avLst/>
          </a:prstGeom>
        </p:spPr>
      </p:pic>
      <p:pic>
        <p:nvPicPr>
          <p:cNvPr id="12" name="Picture 11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" y="3557102"/>
            <a:ext cx="5820292" cy="19857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123" y="3187770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97" y="938696"/>
            <a:ext cx="38576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A global fit over all mock data was done, based on the </a:t>
            </a:r>
            <a:r>
              <a:rPr lang="en-US" sz="1600" b="1" dirty="0" err="1" smtClean="0"/>
              <a:t>GPDs</a:t>
            </a:r>
            <a:r>
              <a:rPr lang="en-US" sz="1600" b="1" dirty="0" smtClean="0"/>
              <a:t>-based model:</a:t>
            </a:r>
          </a:p>
          <a:p>
            <a:pPr marL="228600" indent="-228600"/>
            <a:r>
              <a:rPr lang="en-US" sz="1600" b="1" dirty="0" smtClean="0"/>
              <a:t>       </a:t>
            </a:r>
            <a:r>
              <a:rPr lang="en-US" sz="1200" b="1" dirty="0" smtClean="0">
                <a:solidFill>
                  <a:srgbClr val="0000FF"/>
                </a:solidFill>
              </a:rPr>
              <a:t>[K. </a:t>
            </a:r>
            <a:r>
              <a:rPr lang="en-US" sz="12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200" b="1" dirty="0" smtClean="0">
                <a:solidFill>
                  <a:srgbClr val="0000FF"/>
                </a:solidFill>
              </a:rPr>
              <a:t>, D </a:t>
            </a:r>
            <a:r>
              <a:rPr lang="en-US" sz="1200" b="1" dirty="0" err="1" smtClean="0">
                <a:solidFill>
                  <a:srgbClr val="0000FF"/>
                </a:solidFill>
              </a:rPr>
              <a:t>Müller</a:t>
            </a:r>
            <a:r>
              <a:rPr lang="en-US" sz="1200" b="1" dirty="0" smtClean="0">
                <a:solidFill>
                  <a:srgbClr val="0000FF"/>
                </a:solidFill>
              </a:rPr>
              <a:t>, K. </a:t>
            </a:r>
            <a:r>
              <a:rPr lang="en-US" sz="12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2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2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Known values </a:t>
            </a:r>
            <a:r>
              <a:rPr lang="en-US" sz="1600" b="1" i="1" dirty="0" err="1" smtClean="0"/>
              <a:t>q(x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, </a:t>
            </a:r>
            <a:r>
              <a:rPr lang="en-US" sz="1600" b="1" i="1" dirty="0" err="1" smtClean="0"/>
              <a:t>g(x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 are assumed for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H</a:t>
            </a:r>
            <a:r>
              <a:rPr lang="en-US" sz="1600" b="1" i="1" baseline="30000" dirty="0" smtClean="0"/>
              <a:t>g </a:t>
            </a:r>
            <a:r>
              <a:rPr lang="en-US" sz="1600" b="1" dirty="0" smtClean="0"/>
              <a:t>(at =0, </a:t>
            </a:r>
            <a:r>
              <a:rPr lang="en-US" sz="1600" b="1" dirty="0" err="1" smtClean="0"/>
              <a:t>t</a:t>
            </a:r>
            <a:r>
              <a:rPr lang="en-US" sz="1600" b="1" dirty="0" smtClean="0"/>
              <a:t>=0 forward limits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g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are unknown)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Excellent reconstruction of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and good reconstruction of </a:t>
            </a:r>
            <a:r>
              <a:rPr lang="en-US" sz="1600" b="1" i="1" dirty="0" smtClean="0"/>
              <a:t>H</a:t>
            </a:r>
            <a:r>
              <a:rPr lang="en-US" sz="1600" b="1" i="1" baseline="30000" dirty="0" smtClean="0"/>
              <a:t>g</a:t>
            </a:r>
            <a:r>
              <a:rPr lang="en-US" sz="1600" b="1" i="1" dirty="0" smtClean="0"/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J.Psi.20x250.xQ2-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96782" y="4071307"/>
            <a:ext cx="2543258" cy="1722419"/>
          </a:xfrm>
          <a:prstGeom prst="rect">
            <a:avLst/>
          </a:prstGeom>
        </p:spPr>
      </p:pic>
      <p:pic>
        <p:nvPicPr>
          <p:cNvPr id="12" name="Picture 11" descr="J.Psi.5x100.xQ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612946" y="4072221"/>
            <a:ext cx="2541910" cy="17215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549367" y="3580299"/>
            <a:ext cx="3455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E. </a:t>
            </a:r>
            <a:r>
              <a:rPr lang="en-US" sz="1600" b="1" dirty="0" err="1" smtClean="0">
                <a:solidFill>
                  <a:srgbClr val="0000FF"/>
                </a:solidFill>
              </a:rPr>
              <a:t>Aschenauer</a:t>
            </a:r>
            <a:r>
              <a:rPr lang="en-US" sz="1600" b="1" dirty="0" smtClean="0">
                <a:solidFill>
                  <a:srgbClr val="0000FF"/>
                </a:solidFill>
              </a:rPr>
              <a:t> and M. Diehl</a:t>
            </a:r>
            <a:endParaRPr lang="en-US" sz="1600" b="1" dirty="0">
              <a:solidFill>
                <a:srgbClr val="0000FF"/>
              </a:solidFill>
            </a:endParaRPr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015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694220"/>
            <a:ext cx="9034802" cy="33030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a.r.o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. HERA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(and nuclei!)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943983" y="1209069"/>
            <a:ext cx="2908704" cy="558661"/>
          </a:xfrm>
          <a:prstGeom prst="rect">
            <a:avLst/>
          </a:prstGeom>
          <a:solidFill>
            <a:srgbClr val="3399FF">
              <a:alpha val="70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lIns="92276" tIns="48029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Q</a:t>
            </a:r>
            <a:r>
              <a:rPr lang="en-GB" sz="1500" b="1" i="1" baseline="30000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2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dependence for the </a:t>
            </a:r>
            <a:r>
              <a:rPr lang="en-GB" sz="1500" b="1" i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W</a:t>
            </a: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 slope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500" b="1" dirty="0">
                <a:solidFill>
                  <a:srgbClr val="CC0000"/>
                </a:solidFill>
                <a:ea typeface="Arial Unicode MS" charset="0"/>
                <a:cs typeface="Arial Unicode MS" charset="0"/>
              </a:rPr>
              <a:t>not clear within the uncertainties!</a:t>
            </a:r>
          </a:p>
        </p:txBody>
      </p:sp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131" y="695380"/>
            <a:ext cx="4609799" cy="23372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835137" y="1800390"/>
            <a:ext cx="3129757" cy="5615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ZEUS: JHEP05(2009)108</a:t>
            </a:r>
          </a:p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H1: Phys.Lett.B659:796-806,2008</a:t>
            </a:r>
          </a:p>
        </p:txBody>
      </p:sp>
      <p:sp>
        <p:nvSpPr>
          <p:cNvPr id="43015" name="Text Box 4"/>
          <p:cNvSpPr txBox="1">
            <a:spLocks noChangeArrowheads="1"/>
          </p:cNvSpPr>
          <p:nvPr/>
        </p:nvSpPr>
        <p:spPr bwMode="auto">
          <a:xfrm>
            <a:off x="1726155" y="891937"/>
            <a:ext cx="2362018" cy="41653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68072" rIns="93789" bIns="46894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Fit: </a:t>
            </a:r>
            <a:r>
              <a:rPr lang="en-GB" sz="2100" b="1" dirty="0" err="1">
                <a:ea typeface="Arial" charset="0"/>
                <a:cs typeface="Arial" charset="0"/>
              </a:rPr>
              <a:t>σ</a:t>
            </a:r>
            <a:r>
              <a:rPr lang="en-GB" sz="2100" b="1" dirty="0">
                <a:ea typeface="Arial" charset="0"/>
                <a:cs typeface="Arial" charset="0"/>
              </a:rPr>
              <a:t> ~ W</a:t>
            </a:r>
            <a:r>
              <a:rPr lang="en-GB" sz="2100" b="1" baseline="33000" dirty="0">
                <a:ea typeface="Arial" charset="0"/>
                <a:cs typeface="Arial" charset="0"/>
              </a:rPr>
              <a:t>δ</a:t>
            </a:r>
            <a:r>
              <a:rPr lang="en-GB" sz="2100" b="1" dirty="0">
                <a:latin typeface="Times New Roman" charset="0"/>
                <a:ea typeface="DejaVu Sans" charset="0"/>
                <a:cs typeface="DejaVu Sans" charset="0"/>
              </a:rPr>
              <a:t>  </a:t>
            </a:r>
          </a:p>
        </p:txBody>
      </p:sp>
      <p:sp>
        <p:nvSpPr>
          <p:cNvPr id="4301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HERA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1206753" y="3011516"/>
            <a:ext cx="7415318" cy="777967"/>
            <a:chOff x="1427948" y="2924664"/>
            <a:chExt cx="7007233" cy="747713"/>
          </a:xfrm>
        </p:grpSpPr>
        <p:graphicFrame>
          <p:nvGraphicFramePr>
            <p:cNvPr id="30" name="Object 3"/>
            <p:cNvGraphicFramePr>
              <a:graphicFrameLocks noChangeAspect="1"/>
            </p:cNvGraphicFramePr>
            <p:nvPr/>
          </p:nvGraphicFramePr>
          <p:xfrm>
            <a:off x="3710781" y="2924664"/>
            <a:ext cx="1924050" cy="747713"/>
          </p:xfrm>
          <a:graphic>
            <a:graphicData uri="http://schemas.openxmlformats.org/presentationml/2006/ole">
              <p:oleObj spid="_x0000_s238592" name="Equation" r:id="rId5" imgW="939800" imgH="381000" progId="Equation.3">
                <p:embed/>
              </p:oleObj>
            </a:graphicData>
          </a:graphic>
        </p:graphicFrame>
        <p:sp>
          <p:nvSpPr>
            <p:cNvPr id="31" name="TextBox 18"/>
            <p:cNvSpPr txBox="1">
              <a:spLocks noChangeArrowheads="1"/>
            </p:cNvSpPr>
            <p:nvPr/>
          </p:nvSpPr>
          <p:spPr bwMode="auto">
            <a:xfrm>
              <a:off x="1427948" y="3140161"/>
              <a:ext cx="215981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dirty="0" err="1" smtClean="0">
                  <a:solidFill>
                    <a:srgbClr val="000000"/>
                  </a:solidFill>
                </a:rPr>
                <a:t>t</a:t>
              </a:r>
              <a:r>
                <a:rPr lang="en-US" b="1" dirty="0" smtClean="0">
                  <a:solidFill>
                    <a:srgbClr val="000000"/>
                  </a:solidFill>
                </a:rPr>
                <a:t> </a:t>
              </a:r>
              <a:r>
                <a:rPr lang="en-US" b="1" dirty="0">
                  <a:solidFill>
                    <a:srgbClr val="000000"/>
                  </a:solidFill>
                </a:rPr>
                <a:t>measured indirectly:</a:t>
              </a:r>
            </a:p>
          </p:txBody>
        </p:sp>
        <p:graphicFrame>
          <p:nvGraphicFramePr>
            <p:cNvPr id="29" name="Object 2"/>
            <p:cNvGraphicFramePr>
              <a:graphicFrameLocks noChangeAspect="1"/>
            </p:cNvGraphicFramePr>
            <p:nvPr/>
          </p:nvGraphicFramePr>
          <p:xfrm>
            <a:off x="6661944" y="2973876"/>
            <a:ext cx="1773237" cy="636588"/>
          </p:xfrm>
          <a:graphic>
            <a:graphicData uri="http://schemas.openxmlformats.org/presentationml/2006/ole">
              <p:oleObj spid="_x0000_s238593" name="Equation" r:id="rId6" imgW="1092200" imgH="355600" progId="Equation.3">
                <p:embed/>
              </p:oleObj>
            </a:graphicData>
          </a:graphic>
        </p:graphicFrame>
      </p:grpSp>
      <p:pic>
        <p:nvPicPr>
          <p:cNvPr id="36" name="Picture 12" descr="H1_logo_3D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278" y="891936"/>
            <a:ext cx="588657" cy="4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438" y="1066360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3" name="Group 44"/>
          <p:cNvGrpSpPr/>
          <p:nvPr/>
        </p:nvGrpSpPr>
        <p:grpSpPr>
          <a:xfrm>
            <a:off x="459468" y="3801150"/>
            <a:ext cx="8398100" cy="2387753"/>
            <a:chOff x="434181" y="3653327"/>
            <a:chExt cx="7935913" cy="2294896"/>
          </a:xfrm>
        </p:grpSpPr>
        <p:pic>
          <p:nvPicPr>
            <p:cNvPr id="40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4181" y="3676650"/>
              <a:ext cx="3870325" cy="2136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4849921" y="5591664"/>
              <a:ext cx="3479581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No evidence for </a:t>
              </a:r>
              <a:r>
                <a:rPr lang="en-GB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  <a:r>
                <a:rPr lang="en-GB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dependence of </a:t>
              </a:r>
              <a:r>
                <a:rPr lang="en-GB" b="1" i="1" dirty="0" err="1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  <a:endParaRPr lang="en-GB" b="1" i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937403" y="5591664"/>
              <a:ext cx="1580453" cy="35655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7840" tIns="63360" rIns="878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i="1" dirty="0" smtClean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by roman pots!</a:t>
              </a:r>
              <a:endParaRPr lang="en-GB" b="1" i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4472781" y="3653327"/>
              <a:ext cx="3897313" cy="2014537"/>
              <a:chOff x="2850" y="2063"/>
              <a:chExt cx="2455" cy="1269"/>
            </a:xfrm>
          </p:grpSpPr>
          <p:pic>
            <p:nvPicPr>
              <p:cNvPr id="33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4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42" name="Straight Arrow Connector 41"/>
            <p:cNvCxnSpPr/>
            <p:nvPr/>
          </p:nvCxnSpPr>
          <p:spPr bwMode="auto">
            <a:xfrm rot="5400000" flipH="1" flipV="1">
              <a:off x="662781" y="5200650"/>
              <a:ext cx="914400" cy="152400"/>
            </a:xfrm>
            <a:prstGeom prst="straightConnector1">
              <a:avLst/>
            </a:prstGeom>
            <a:solidFill>
              <a:srgbClr val="00B8FF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20 X 250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2" name="Picture 11" descr="20x25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236" y="714436"/>
            <a:ext cx="4536567" cy="4536567"/>
          </a:xfrm>
          <a:prstGeom prst="rect">
            <a:avLst/>
          </a:prstGeom>
        </p:spPr>
      </p:pic>
      <p:pic>
        <p:nvPicPr>
          <p:cNvPr id="13" name="Picture 12" descr="20x25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630113" y="714436"/>
            <a:ext cx="4536567" cy="4536567"/>
          </a:xfrm>
          <a:prstGeom prst="rect">
            <a:avLst/>
          </a:prstGeom>
        </p:spPr>
      </p:pic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71555" y="2346387"/>
            <a:ext cx="3240405" cy="1617345"/>
          </a:xfrm>
          <a:prstGeom prst="rect">
            <a:avLst/>
          </a:prstGeom>
        </p:spPr>
      </p:pic>
      <p:pic>
        <p:nvPicPr>
          <p:cNvPr id="17" name="Picture 16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46283" y="2346387"/>
            <a:ext cx="3240405" cy="1617345"/>
          </a:xfrm>
          <a:prstGeom prst="rect">
            <a:avLst/>
          </a:prstGeom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q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</a:t>
            </a:r>
            <a:r>
              <a:rPr lang="en-GB" sz="2800" b="1" baseline="-25000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endParaRPr lang="en-GB" sz="2800" b="1" baseline="-25000" dirty="0">
              <a:solidFill>
                <a:srgbClr val="CC0000"/>
              </a:solidFill>
              <a:latin typeface="Symbol" charset="2"/>
              <a:ea typeface="DejaVu Sans" charset="0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4508" y="749443"/>
            <a:ext cx="993819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 X 100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" name="Picture 13" descr="10x100_dvcs_ffsallm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30779" y="714436"/>
            <a:ext cx="4536567" cy="4536567"/>
          </a:xfrm>
          <a:prstGeom prst="rect">
            <a:avLst/>
          </a:prstGeom>
        </p:spPr>
      </p:pic>
      <p:pic>
        <p:nvPicPr>
          <p:cNvPr id="17" name="Picture 16" descr="10x100_dvcs_gpd_thetag_vs_pt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85168" y="714436"/>
            <a:ext cx="4536567" cy="4536567"/>
          </a:xfrm>
          <a:prstGeom prst="rect">
            <a:avLst/>
          </a:prstGeom>
        </p:spPr>
      </p:pic>
      <p:pic>
        <p:nvPicPr>
          <p:cNvPr id="18" name="Picture 17" descr="20x250_dvcs_gpd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415253" y="2346387"/>
            <a:ext cx="3240405" cy="1617345"/>
          </a:xfrm>
          <a:prstGeom prst="rect">
            <a:avLst/>
          </a:prstGeom>
        </p:spPr>
      </p:pic>
      <p:pic>
        <p:nvPicPr>
          <p:cNvPr id="19" name="Picture 18" descr="20x250_dvcs_ffsallm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01321" y="2346387"/>
            <a:ext cx="3240405" cy="1617345"/>
          </a:xfrm>
          <a:prstGeom prst="rect">
            <a:avLst/>
          </a:prstGeo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0" y="533400"/>
            <a:ext cx="4622800" cy="4622800"/>
            <a:chOff x="0" y="533400"/>
            <a:chExt cx="4622800" cy="4622800"/>
          </a:xfrm>
        </p:grpSpPr>
        <p:pic>
          <p:nvPicPr>
            <p:cNvPr id="7" name="Picture 6" descr="20x25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0" y="533400"/>
              <a:ext cx="4622800" cy="46228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68400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06900" y="533400"/>
            <a:ext cx="4737100" cy="4737100"/>
            <a:chOff x="4406900" y="533400"/>
            <a:chExt cx="4737100" cy="4737100"/>
          </a:xfrm>
        </p:grpSpPr>
        <p:pic>
          <p:nvPicPr>
            <p:cNvPr id="5" name="Picture 4" descr="5x10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406900" y="533400"/>
              <a:ext cx="4737100" cy="47371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5997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397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2300" y="561340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BH dominates at large </a:t>
            </a:r>
            <a:r>
              <a:rPr lang="en-US" dirty="0" err="1" smtClean="0"/>
              <a:t>y</a:t>
            </a:r>
            <a:r>
              <a:rPr lang="en-US" dirty="0" smtClean="0"/>
              <a:t>. </a:t>
            </a:r>
          </a:p>
          <a:p>
            <a:pPr>
              <a:buFont typeface="Arial"/>
              <a:buChar char="•"/>
            </a:pPr>
            <a:r>
              <a:rPr lang="en-US" dirty="0" smtClean="0"/>
              <a:t> DVCS </a:t>
            </a:r>
            <a:r>
              <a:rPr lang="en-US" dirty="0" err="1" smtClean="0"/>
              <a:t>dropes</a:t>
            </a:r>
            <a:r>
              <a:rPr lang="en-US" dirty="0" smtClean="0"/>
              <a:t> with  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" name="Up Arrow 14"/>
          <p:cNvSpPr/>
          <p:nvPr/>
        </p:nvSpPr>
        <p:spPr>
          <a:xfrm>
            <a:off x="2590800" y="4927600"/>
            <a:ext cx="215900" cy="3429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 descr="20x25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33500" y="736680"/>
            <a:ext cx="6756399" cy="405002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2146300" y="2730500"/>
            <a:ext cx="1016000" cy="203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81091" y="3327400"/>
            <a:ext cx="117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90"/>
                </a:solidFill>
              </a:rPr>
              <a:t>Effect of the cuts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655066"/>
            <a:ext cx="812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effect of the cut for the 20x250 conf. is that BH never exceeds 70% of the sample </a:t>
            </a:r>
            <a:endParaRPr lang="en-US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038076"/>
            <a:ext cx="4519167" cy="3077396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5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20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electrons on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100-250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(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130)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protons (nuclei). Polarization of electrons and protons (nuclei)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0.62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pol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3.1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unp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              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9.7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2-ep)</a:t>
            </a: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48"/>
          <p:cNvGrpSpPr>
            <a:grpSpLocks noChangeAspect="1"/>
          </p:cNvGrpSpPr>
          <p:nvPr/>
        </p:nvGrpSpPr>
        <p:grpSpPr bwMode="auto">
          <a:xfrm>
            <a:off x="105743" y="1115018"/>
            <a:ext cx="4013884" cy="3623452"/>
            <a:chOff x="934124" y="704849"/>
            <a:chExt cx="6584725" cy="6043220"/>
          </a:xfrm>
        </p:grpSpPr>
        <p:sp>
          <p:nvSpPr>
            <p:cNvPr id="10" name="Arc 9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11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12" name="Arc 11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3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14" name="Arc 13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15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16" name="Arc 15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17" name="Arc 16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18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19" name="Arc 18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0" name="Arc 19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1" name="Arc 20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22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23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24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01550" y="5795963"/>
                        <a:ext cx="1148244" cy="4363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5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94749"/>
                        <a:ext cx="2050559" cy="4291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6" name="Arc 2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7" name="Arc 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8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9" name="Arc 28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0" name="Arc 29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1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2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3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3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4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0" name="Oval 39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1" name="Arc 40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42" name="Straight Connector 41"/>
                      <p:cNvCxnSpPr>
                        <a:stCxn id="17" idx="2"/>
                        <a:endCxn id="41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3" name="Arc 42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44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22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23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45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Straight Connector 45"/>
                      <p:cNvCxnSpPr>
                        <a:stCxn id="21" idx="2"/>
                        <a:endCxn id="12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Straight Connector 46"/>
                      <p:cNvCxnSpPr>
                        <a:stCxn id="43" idx="0"/>
                        <a:endCxn id="12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8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07987"/>
                        <a:chOff x="2145715" y="2037079"/>
                        <a:chExt cx="4437093" cy="307987"/>
                      </a:xfrm>
                    </p:grpSpPr>
                    <p:sp>
                      <p:nvSpPr>
                        <p:cNvPr id="119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10" y="2037079"/>
                          <a:ext cx="1970591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20" name="Straight Arrow Connector 119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1" name="Straight Arrow Connector 120"/>
                        <p:cNvCxnSpPr>
                          <a:endCxn id="83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49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50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6" y="2263886"/>
                        <a:ext cx="618343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99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1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0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11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4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1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07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8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9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0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2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03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4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5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6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51" name="Rounded Rectangle 50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2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65559"/>
                        <a:ext cx="1337673" cy="454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53" name="Freeform 52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4" name="Freeform 53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Freeform 55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57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63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64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27" y="2240178"/>
                          <a:ext cx="630159" cy="151263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79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95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6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7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8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0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91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2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3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4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1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87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8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9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0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2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83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4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5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6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65" name="Oval 64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Can 65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67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70" y="1673412"/>
                          <a:ext cx="1063627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68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8" y="1286961"/>
                          <a:ext cx="1470098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69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08" y="1671515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7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70" name="Freeform 69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1" name="Freeform 70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2" name="Freeform 71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3" name="Freeform 72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4" name="Oval 73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58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5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60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3" y="1405086"/>
                        <a:ext cx="1861074" cy="718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61" name="Arc 60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62" name="Arc 61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sp>
        <p:nvSpPr>
          <p:cNvPr id="124" name="TextBox 126"/>
          <p:cNvSpPr txBox="1">
            <a:spLocks noChangeArrowheads="1"/>
          </p:cNvSpPr>
          <p:nvPr/>
        </p:nvSpPr>
        <p:spPr bwMode="auto">
          <a:xfrm>
            <a:off x="1441135" y="810299"/>
            <a:ext cx="1657283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EIC/</a:t>
            </a:r>
            <a:r>
              <a:rPr lang="en-US" sz="2100" b="1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eRHIC</a:t>
            </a:r>
            <a:endParaRPr lang="en-US" sz="2100" b="1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128" name="Straight Arrow Connector 127"/>
          <p:cNvCxnSpPr>
            <a:stCxn id="59" idx="3"/>
            <a:endCxn id="125" idx="1"/>
          </p:cNvCxnSpPr>
          <p:nvPr/>
        </p:nvCxnSpPr>
        <p:spPr>
          <a:xfrm>
            <a:off x="2320364" y="1363186"/>
            <a:ext cx="3332808" cy="57025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5653172" y="746224"/>
            <a:ext cx="2728827" cy="2003588"/>
            <a:chOff x="5653172" y="735462"/>
            <a:chExt cx="2728827" cy="2003588"/>
          </a:xfrm>
        </p:grpSpPr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53172" y="1106302"/>
              <a:ext cx="2728827" cy="1632748"/>
            </a:xfrm>
            <a:prstGeom prst="rect">
              <a:avLst/>
            </a:prstGeom>
          </p:spPr>
        </p:pic>
        <p:sp>
          <p:nvSpPr>
            <p:cNvPr id="137" name="TextBox 136"/>
            <p:cNvSpPr txBox="1"/>
            <p:nvPr/>
          </p:nvSpPr>
          <p:spPr>
            <a:xfrm>
              <a:off x="5841053" y="735462"/>
              <a:ext cx="16199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EIC detector</a:t>
              </a:r>
            </a:p>
            <a:p>
              <a:endParaRPr lang="en-US" dirty="0"/>
            </a:p>
          </p:txBody>
        </p:sp>
      </p:grpSp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0" y="4726118"/>
            <a:ext cx="4476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An electron ring will be built at the RHIC facility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The current experiments can be upgraded for </a:t>
            </a:r>
            <a:r>
              <a:rPr lang="en-US" b="1" dirty="0" err="1" smtClean="0">
                <a:solidFill>
                  <a:srgbClr val="000090"/>
                </a:solidFill>
              </a:rPr>
              <a:t>ap(A</a:t>
            </a:r>
            <a:r>
              <a:rPr lang="en-US" b="1" dirty="0" smtClean="0">
                <a:solidFill>
                  <a:srgbClr val="000090"/>
                </a:solidFill>
              </a:rPr>
              <a:t>) physics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 new dedicated detector will be built</a:t>
            </a:r>
            <a:endParaRPr lang="en-US" b="1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5" name="Picture 4" descr="5x210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50900" y="693047"/>
            <a:ext cx="7299318" cy="43754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400" y="5035952"/>
            <a:ext cx="8645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the 5x100 conf. is that BH can be a problem at large </a:t>
            </a:r>
            <a:r>
              <a:rPr lang="en-US" dirty="0" err="1" smtClean="0"/>
              <a:t>y</a:t>
            </a:r>
            <a:r>
              <a:rPr lang="en-US" dirty="0" smtClean="0"/>
              <a:t> and large </a:t>
            </a:r>
            <a:r>
              <a:rPr lang="en-US" dirty="0" err="1" smtClean="0"/>
              <a:t>t</a:t>
            </a:r>
            <a:r>
              <a:rPr lang="en-US" dirty="0" smtClean="0"/>
              <a:t>, depending on the bin 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t-xsec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(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-&gt; </a:t>
            </a: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)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6258" y="1384520"/>
            <a:ext cx="69794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Selection criteria:</a:t>
            </a:r>
          </a:p>
          <a:p>
            <a:endParaRPr lang="en-US" dirty="0" smtClean="0"/>
          </a:p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 </a:t>
            </a:r>
            <a:br>
              <a:rPr lang="en-US" dirty="0" smtClean="0"/>
            </a:br>
            <a:r>
              <a:rPr lang="en-US" dirty="0" err="1" smtClean="0"/>
              <a:t>θγ</a:t>
            </a:r>
            <a:r>
              <a:rPr lang="en-US" dirty="0" smtClean="0"/>
              <a:t> &lt; 2x10</a:t>
            </a:r>
            <a:r>
              <a:rPr lang="en-US" baseline="30000" dirty="0" smtClean="0"/>
              <a:t>-2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θel</a:t>
            </a:r>
            <a:r>
              <a:rPr lang="en-US" dirty="0" smtClean="0"/>
              <a:t>&lt; 2x10</a:t>
            </a:r>
            <a:r>
              <a:rPr lang="en-US" baseline="30000" dirty="0" smtClean="0"/>
              <a:t>-2</a:t>
            </a:r>
            <a:r>
              <a:rPr lang="en-US" dirty="0" smtClean="0"/>
              <a:t>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Eγ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Eel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</a:t>
            </a:r>
            <a:r>
              <a:rPr lang="en-US" dirty="0" err="1" smtClean="0"/>
              <a:t>b</a:t>
            </a:r>
            <a:r>
              <a:rPr lang="en-US" dirty="0" smtClean="0"/>
              <a:t>=5.6 GeV</a:t>
            </a:r>
            <a:r>
              <a:rPr lang="en-US" baseline="30000" dirty="0" smtClean="0"/>
              <a:t>-2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3356" y="4804217"/>
            <a:ext cx="652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10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-bins ; 5 Q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-bins</a:t>
            </a:r>
          </a:p>
        </p:txBody>
      </p:sp>
      <p:pic>
        <p:nvPicPr>
          <p:cNvPr id="30" name="Picture 29" descr="plotX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19174" y="693796"/>
            <a:ext cx="6783792" cy="3646288"/>
          </a:xfrm>
          <a:prstGeom prst="rect">
            <a:avLst/>
          </a:prstGeom>
        </p:spPr>
      </p:pic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91281" y="3646715"/>
          <a:ext cx="731837" cy="328613"/>
        </p:xfrm>
        <a:graphic>
          <a:graphicData uri="http://schemas.openxmlformats.org/presentationml/2006/ole">
            <p:oleObj spid="_x0000_s194562" name="Equation" r:id="rId5" imgW="368300" imgH="1651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20001" y="3277383"/>
            <a:ext cx="71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HERA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2855" y="3277383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endParaRPr lang="en-US" b="1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3500" y="-196850"/>
            <a:ext cx="5402580" cy="647699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33591" y="4669388"/>
            <a:ext cx="1597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FF"/>
                </a:solidFill>
              </a:rPr>
              <a:t>(~ 3.5 weeks EIC)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5226050" y="825500"/>
          <a:ext cx="2271713" cy="782638"/>
        </p:xfrm>
        <a:graphic>
          <a:graphicData uri="http://schemas.openxmlformats.org/presentationml/2006/ole">
            <p:oleObj spid="_x0000_s152578" name="Equation" r:id="rId5" imgW="1143000" imgH="393700" progId="Equation.3">
              <p:embed/>
            </p:oleObj>
          </a:graphicData>
        </a:graphic>
      </p:graphicFrame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52579" name="Equation" r:id="rId6" imgW="368300" imgH="16510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251430" y="127111"/>
            <a:ext cx="382424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2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0x250_dvcs_gpd_xsect_smear_panel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3500" y="760077"/>
            <a:ext cx="5402580" cy="54025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14632" y="4604816"/>
            <a:ext cx="15973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FF"/>
                </a:solidFill>
              </a:rPr>
              <a:t>(~ 1 year EIC)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5226050" y="825500"/>
          <a:ext cx="2271713" cy="782638"/>
        </p:xfrm>
        <a:graphic>
          <a:graphicData uri="http://schemas.openxmlformats.org/presentationml/2006/ole">
            <p:oleObj spid="_x0000_s174082" name="Equation" r:id="rId5" imgW="1143000" imgH="393700" progId="Equation.3">
              <p:embed/>
            </p:oleObj>
          </a:graphicData>
        </a:graphic>
      </p:graphicFrame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74083" name="Equation" r:id="rId6" imgW="368300" imgH="16510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39998" y="1793319"/>
            <a:ext cx="391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Resolution: uniform assumed ~20%</a:t>
            </a:r>
          </a:p>
          <a:p>
            <a:pPr marL="177800" indent="-177800"/>
            <a:endParaRPr lang="en-US" b="1" dirty="0" smtClean="0"/>
          </a:p>
          <a:p>
            <a:pPr marL="173038" indent="-173038">
              <a:buFont typeface="Arial"/>
              <a:buChar char="•"/>
            </a:pPr>
            <a:r>
              <a:rPr lang="en-US" b="1" dirty="0" smtClean="0"/>
              <a:t>Large-|</a:t>
            </a:r>
            <a:r>
              <a:rPr lang="en-US" b="1" dirty="0" err="1" smtClean="0"/>
              <a:t>t</a:t>
            </a:r>
            <a:r>
              <a:rPr lang="en-US" b="1" dirty="0" smtClean="0"/>
              <a:t>| -&gt; |</a:t>
            </a:r>
            <a:r>
              <a:rPr lang="en-US" b="1" dirty="0" err="1" smtClean="0"/>
              <a:t>t</a:t>
            </a:r>
            <a:r>
              <a:rPr lang="en-US" b="1" dirty="0" smtClean="0"/>
              <a:t>| is reconstructed using the main detector</a:t>
            </a:r>
            <a:endParaRPr lang="en-US" b="1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251430" y="127111"/>
            <a:ext cx="382424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2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</a:t>
            </a:r>
            <a:r>
              <a:rPr lang="en-US" dirty="0" err="1" smtClean="0"/>
              <a:t>ofter</a:t>
            </a:r>
            <a:r>
              <a:rPr lang="en-US" dirty="0" smtClean="0"/>
              <a:t>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/>
          </p:cNvSpPr>
          <p:nvPr/>
        </p:nvSpPr>
        <p:spPr bwMode="auto">
          <a:xfrm>
            <a:off x="128589" y="631879"/>
            <a:ext cx="7920037" cy="635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buSzPct val="100000"/>
              <a:buFont typeface="Wingdings" charset="2"/>
              <a:buChar char="q"/>
              <a:defRPr/>
            </a:pP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How does the nuclear environment modify </a:t>
            </a:r>
            <a:r>
              <a:rPr lang="en-US" sz="1600" dirty="0" err="1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parton-parton</a:t>
            </a: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correlations? </a:t>
            </a:r>
          </a:p>
          <a:p>
            <a:pPr>
              <a:lnSpc>
                <a:spcPct val="100000"/>
              </a:lnSpc>
              <a:buClr>
                <a:srgbClr val="0000FF"/>
              </a:buClr>
              <a:buSzPct val="100000"/>
              <a:buFont typeface="Wingdings" charset="2"/>
              <a:buChar char="q"/>
              <a:defRPr/>
            </a:pPr>
            <a:r>
              <a:rPr lang="en-US" sz="1600" dirty="0">
                <a:solidFill>
                  <a:srgbClr val="071B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tima" pitchFamily="-107" charset="0"/>
                <a:cs typeface="Optima" pitchFamily="-107" charset="0"/>
                <a:sym typeface="Optima" pitchFamily="-107" charset="0"/>
              </a:rPr>
              <a:t> How do nucleon properties change in the nuclear medium?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98192" y="1444680"/>
            <a:ext cx="3322638" cy="2746376"/>
            <a:chOff x="-24" y="-16"/>
            <a:chExt cx="2976" cy="2460"/>
          </a:xfrm>
        </p:grpSpPr>
        <p:pic>
          <p:nvPicPr>
            <p:cNvPr id="40968" name="Picture 8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" y="-16"/>
              <a:ext cx="2976" cy="2304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  <a:effectLst>
              <a:outerShdw blurRad="127000" dist="76199" dir="4740020" algn="ctr" rotWithShape="0">
                <a:srgbClr val="A21920">
                  <a:alpha val="75000"/>
                </a:srgbClr>
              </a:outerShdw>
            </a:effectLst>
          </p:spPr>
        </p:pic>
        <p:sp>
          <p:nvSpPr>
            <p:cNvPr id="40969" name="Rectangle 9"/>
            <p:cNvSpPr>
              <a:spLocks/>
            </p:cNvSpPr>
            <p:nvPr/>
          </p:nvSpPr>
          <p:spPr bwMode="auto">
            <a:xfrm>
              <a:off x="1048" y="2251"/>
              <a:ext cx="1007" cy="193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4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(Bethe-</a:t>
              </a:r>
              <a:r>
                <a:rPr lang="en-US" sz="14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Heitler</a:t>
              </a:r>
              <a:r>
                <a:rPr lang="en-US" sz="14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tima" pitchFamily="-107" charset="0"/>
                  <a:ea typeface="Optima" pitchFamily="-107" charset="0"/>
                  <a:cs typeface="Optima" pitchFamily="-107" charset="0"/>
                  <a:sym typeface="Optima" pitchFamily="-107" charset="0"/>
                </a:rPr>
                <a:t>)</a:t>
              </a: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846259" y="1343080"/>
            <a:ext cx="5160824" cy="4622984"/>
            <a:chOff x="3634581" y="1290849"/>
            <a:chExt cx="4876800" cy="4443201"/>
          </a:xfrm>
        </p:grpSpPr>
        <p:sp>
          <p:nvSpPr>
            <p:cNvPr id="40971" name="Rectangle 11"/>
            <p:cNvSpPr>
              <a:spLocks/>
            </p:cNvSpPr>
            <p:nvPr/>
          </p:nvSpPr>
          <p:spPr bwMode="auto">
            <a:xfrm>
              <a:off x="3634581" y="3067051"/>
              <a:ext cx="4876800" cy="266699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>
              <a:prstTxWarp prst="textNoShape">
                <a:avLst/>
              </a:prstTxWarp>
            </a:bodyPr>
            <a:lstStyle/>
            <a:p>
              <a:pPr marL="360216" indent="-360216">
                <a:buClr>
                  <a:srgbClr val="0000FF"/>
                </a:buClr>
                <a:buFont typeface="Wingdings" charset="2"/>
                <a:buChar char="q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Nuclear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GPDs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≠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GPDs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of free nucleon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360216" indent="-360216">
                <a:buClr>
                  <a:srgbClr val="0000FF"/>
                </a:buClr>
                <a:buFont typeface="Wingdings" charset="2"/>
                <a:buChar char="q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Enhancement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of effect when leaving forward limit? 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caused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by transverse motion of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partons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in nuclei?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important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role of </a:t>
              </a:r>
              <a:r>
                <a:rPr lang="en-US" sz="1700" dirty="0" err="1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mesonic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degrees of freedom?</a:t>
              </a:r>
              <a:endParaRPr lang="en-US" sz="1700" dirty="0" smtClean="0">
                <a:solidFill>
                  <a:srgbClr val="071B4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Zapf Dingbats" charset="2"/>
                <a:cs typeface="Zapf Dingbats" charset="2"/>
                <a:sym typeface="Optima" charset="0"/>
              </a:endParaRPr>
            </a:p>
            <a:p>
              <a:pPr marL="842173" lvl="1" indent="-361885">
                <a:buClr>
                  <a:srgbClr val="0000FF"/>
                </a:buClr>
                <a:buFont typeface="Wingdings" charset="2"/>
                <a:buChar char="Ø"/>
                <a:defRPr/>
              </a:pP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manifest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in strong increase of real part of</a:t>
              </a:r>
              <a:r>
                <a:rPr lang="en-US" sz="17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Zapf Dingbats" charset="2"/>
                  <a:cs typeface="Zapf Dingbats" charset="2"/>
                  <a:sym typeface="Optima" charset="0"/>
                </a:rPr>
                <a:t> τ</a:t>
              </a:r>
              <a:r>
                <a:rPr lang="en-US" sz="1700" baseline="-6000" dirty="0" smtClean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Optima" charset="0"/>
                  <a:cs typeface="Optima" charset="0"/>
                  <a:sym typeface="Optima" charset="0"/>
                </a:rPr>
                <a:t>DVCS </a:t>
              </a:r>
              <a:r>
                <a:rPr lang="en-US" sz="1700" dirty="0">
                  <a:solidFill>
                    <a:srgbClr val="071B4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ea typeface="Optima" charset="0"/>
                  <a:cs typeface="Optima" charset="0"/>
                  <a:sym typeface="Optima" charset="0"/>
                </a:rPr>
                <a:t>with atomic mass number A? </a:t>
              </a:r>
            </a:p>
          </p:txBody>
        </p: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721829" y="1290849"/>
              <a:ext cx="4429572" cy="1952121"/>
              <a:chOff x="-216" y="36"/>
              <a:chExt cx="4200" cy="1820"/>
            </a:xfrm>
          </p:grpSpPr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0" y="695"/>
                <a:ext cx="3984" cy="1161"/>
                <a:chOff x="0" y="0"/>
                <a:chExt cx="3984" cy="1160"/>
              </a:xfrm>
            </p:grpSpPr>
            <p:pic>
              <p:nvPicPr>
                <p:cNvPr id="43023" name="Picture 14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18" cy="116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024" name="Picture 15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612" y="104"/>
                  <a:ext cx="2372" cy="806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0976" name="Rectangle 16"/>
              <p:cNvSpPr>
                <a:spLocks/>
              </p:cNvSpPr>
              <p:nvPr/>
            </p:nvSpPr>
            <p:spPr bwMode="auto">
              <a:xfrm>
                <a:off x="-216" y="36"/>
                <a:ext cx="3730" cy="49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wrap="none" lIns="0" tIns="0" rIns="0" bIns="0" anchor="ctr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00000"/>
                  </a:lnSpc>
                  <a:buClr>
                    <a:srgbClr val="0000FF"/>
                  </a:buClr>
                  <a:buSzPct val="77000"/>
                  <a:buFont typeface="Wingdings" charset="2"/>
                  <a:buChar char="q"/>
                  <a:defRPr/>
                </a:pPr>
                <a:r>
                  <a:rPr lang="en-US" dirty="0">
                    <a:solidFill>
                      <a:srgbClr val="071B42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ea typeface="Optima" charset="0"/>
                    <a:cs typeface="Optima" charset="0"/>
                    <a:sym typeface="Optima" charset="0"/>
                  </a:rPr>
                  <a:t> DVCS in coherent region: </a:t>
                </a:r>
              </a:p>
              <a:p>
                <a:pPr>
                  <a:lnSpc>
                    <a:spcPct val="100000"/>
                  </a:lnSpc>
                  <a:buClr>
                    <a:srgbClr val="0000FF"/>
                  </a:buClr>
                  <a:buSzPct val="77000"/>
                  <a:defRPr/>
                </a:pPr>
                <a:r>
                  <a:rPr lang="en-US" dirty="0">
                    <a:solidFill>
                      <a:srgbClr val="071B42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ea typeface="Optima" charset="0"/>
                    <a:cs typeface="Optima" charset="0"/>
                    <a:sym typeface="Optima" charset="0"/>
                  </a:rPr>
                  <a:t>   new insights into ‘generalized EMC effect’?</a:t>
                </a:r>
              </a:p>
            </p:txBody>
          </p:sp>
        </p:grpSp>
      </p:grpSp>
      <p:sp>
        <p:nvSpPr>
          <p:cNvPr id="25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on nuclear targets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589" y="5746666"/>
            <a:ext cx="8787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 simulation for DVCS on nuclei coming soon thanks to an updated version of MILOU code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94" descr="800px-Eic-det-v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31" y="855922"/>
            <a:ext cx="4114800" cy="2458593"/>
          </a:xfrm>
          <a:prstGeom prst="rect">
            <a:avLst/>
          </a:prstGeom>
        </p:spPr>
      </p:pic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6747634" cy="1402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Important for exclusive diffraction: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Hermetic Central Tracking Detector (Si pixels)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Very 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>
                <a:solidFill>
                  <a:srgbClr val="000099"/>
                </a:solidFill>
                <a:latin typeface="Times New Roman" charset="0"/>
              </a:rPr>
              <a:t> </a:t>
            </a:r>
            <a:r>
              <a:rPr lang="en-GB" sz="1700" b="1" dirty="0">
                <a:solidFill>
                  <a:srgbClr val="008000"/>
                </a:solidFill>
                <a:latin typeface="Times New Roman" charset="0"/>
              </a:rPr>
              <a:t>Roman pots</a:t>
            </a: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 from the early beginning </a:t>
            </a:r>
            <a:r>
              <a:rPr lang="en-GB" sz="1700" b="1" dirty="0" smtClean="0">
                <a:latin typeface="Times New Roman" charset="0"/>
              </a:rPr>
              <a:t>(and with excellent acceptance)</a:t>
            </a:r>
            <a:endParaRPr lang="en-GB" sz="1700" b="1" dirty="0">
              <a:latin typeface="Times New Roman" charset="0"/>
            </a:endParaRP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304073" y="137094"/>
            <a:ext cx="8535855" cy="639221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1428" tIns="45714" rIns="91428" bIns="45714">
            <a:normAutofit fontScale="90000"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3600" dirty="0" smtClean="0">
                <a:solidFill>
                  <a:srgbClr val="FF0000"/>
                </a:solidFill>
              </a:rPr>
              <a:t>The EIC detector</a:t>
            </a:r>
          </a:p>
        </p:txBody>
      </p:sp>
      <p:sp>
        <p:nvSpPr>
          <p:cNvPr id="3891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8924" name="Picture 11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5520" y="955208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5" descr="eic-det-v2.eps"/>
          <p:cNvPicPr>
            <a:picLocks noChangeAspect="1"/>
          </p:cNvPicPr>
          <p:nvPr/>
        </p:nvPicPr>
        <p:blipFill>
          <a:blip r:embed="rId5"/>
          <a:srcRect t="24812" r="89327" b="31653"/>
          <a:stretch>
            <a:fillRect/>
          </a:stretch>
        </p:blipFill>
        <p:spPr bwMode="auto">
          <a:xfrm>
            <a:off x="221979" y="1456858"/>
            <a:ext cx="431805" cy="1003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5" name="AutoShape 10"/>
          <p:cNvSpPr>
            <a:spLocks noChangeArrowheads="1"/>
          </p:cNvSpPr>
          <p:nvPr/>
        </p:nvSpPr>
        <p:spPr bwMode="auto">
          <a:xfrm>
            <a:off x="3293270" y="897487"/>
            <a:ext cx="629060" cy="559371"/>
          </a:xfrm>
          <a:prstGeom prst="leftArrow">
            <a:avLst>
              <a:gd name="adj1" fmla="val 50000"/>
              <a:gd name="adj2" fmla="val 28113"/>
            </a:avLst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wrap="none" lIns="89988" tIns="144087" rIns="89988" bIns="143980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2000" dirty="0" err="1">
                <a:solidFill>
                  <a:srgbClr val="000000"/>
                </a:solidFill>
                <a:latin typeface="Times New Roman" charset="0"/>
              </a:rPr>
              <a:t>e</a:t>
            </a:r>
            <a:endParaRPr lang="en-GB" sz="200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8926" name="AutoShape 9"/>
          <p:cNvSpPr>
            <a:spLocks noChangeArrowheads="1"/>
          </p:cNvSpPr>
          <p:nvPr/>
        </p:nvSpPr>
        <p:spPr bwMode="auto">
          <a:xfrm>
            <a:off x="220437" y="874747"/>
            <a:ext cx="630602" cy="539665"/>
          </a:xfrm>
          <a:prstGeom prst="rightArrow">
            <a:avLst>
              <a:gd name="adj1" fmla="val 50000"/>
              <a:gd name="adj2" fmla="val 32200"/>
            </a:avLst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wrap="none" lIns="89988" tIns="96058" rIns="89988" bIns="96058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600" dirty="0" err="1">
                <a:solidFill>
                  <a:srgbClr val="000000"/>
                </a:solidFill>
                <a:latin typeface="Times New Roman" charset="0"/>
              </a:rPr>
              <a:t>p</a:t>
            </a:r>
            <a:r>
              <a:rPr lang="en-GB" sz="1600" dirty="0">
                <a:solidFill>
                  <a:srgbClr val="000000"/>
                </a:solidFill>
                <a:latin typeface="Times New Roman" charset="0"/>
              </a:rPr>
              <a:t>/N</a:t>
            </a:r>
            <a:endParaRPr lang="en-GB" sz="1600" baseline="3000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8929" name="TextBox 27"/>
          <p:cNvSpPr txBox="1">
            <a:spLocks noChangeArrowheads="1"/>
          </p:cNvSpPr>
          <p:nvPr/>
        </p:nvSpPr>
        <p:spPr bwMode="auto">
          <a:xfrm rot="5400000">
            <a:off x="2713927" y="1752138"/>
            <a:ext cx="1073753" cy="3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FORWARD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8930" name="TextBox 28"/>
          <p:cNvSpPr txBox="1">
            <a:spLocks noChangeArrowheads="1"/>
          </p:cNvSpPr>
          <p:nvPr/>
        </p:nvSpPr>
        <p:spPr bwMode="auto">
          <a:xfrm rot="16200000">
            <a:off x="385758" y="1760015"/>
            <a:ext cx="637051" cy="34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REAR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24918" y="1860470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98" name="Picture 5" descr="eic-det-v2.eps"/>
          <p:cNvPicPr>
            <a:picLocks noChangeAspect="1"/>
          </p:cNvPicPr>
          <p:nvPr/>
        </p:nvPicPr>
        <p:blipFill>
          <a:blip r:embed="rId5"/>
          <a:srcRect l="76038" r="5539" b="39464"/>
          <a:stretch>
            <a:fillRect/>
          </a:stretch>
        </p:blipFill>
        <p:spPr bwMode="auto">
          <a:xfrm>
            <a:off x="3293270" y="890211"/>
            <a:ext cx="745330" cy="139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" name="Slide Number Placeholder 18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90" name="Date Placeholder 18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191" name="Footer Placeholder 1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37010" y="800632"/>
            <a:ext cx="3549211" cy="3075983"/>
            <a:chOff x="457200" y="875336"/>
            <a:chExt cx="3549211" cy="30759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875336"/>
              <a:ext cx="3549211" cy="307598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92106" y="1237615"/>
              <a:ext cx="1327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20x250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01301" y="830152"/>
            <a:ext cx="3505689" cy="3035791"/>
            <a:chOff x="5181111" y="915528"/>
            <a:chExt cx="3505689" cy="303579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81111" y="915528"/>
              <a:ext cx="3505689" cy="303579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8524" y="131468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1854" y="5370808"/>
            <a:ext cx="214630" cy="40821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en-US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gpd-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0746" y="574804"/>
            <a:ext cx="6238298" cy="403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Group 22"/>
          <p:cNvGrpSpPr/>
          <p:nvPr/>
        </p:nvGrpSpPr>
        <p:grpSpPr>
          <a:xfrm>
            <a:off x="4446573" y="4554489"/>
            <a:ext cx="2895096" cy="1516920"/>
            <a:chOff x="3997844" y="4554489"/>
            <a:chExt cx="2895096" cy="1516920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997844" y="4692570"/>
              <a:ext cx="2895096" cy="1378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marL="282575" indent="-282575">
                <a:lnSpc>
                  <a:spcPct val="100000"/>
                </a:lnSpc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DVCS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g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): H,  E, H,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Comic Sans MS" charset="0"/>
                <a:cs typeface="Comic Sans MS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VM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r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w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f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):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H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Info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on quark 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flavors via PS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mesons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p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h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: H  E 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6084930" y="5541045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5894121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6232319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6379708" y="5532380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0025" y="5029922"/>
            <a:ext cx="3459030" cy="68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quantum number of final state selects different </a:t>
            </a:r>
            <a:r>
              <a:rPr lang="en-US" sz="19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19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151556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151554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151555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151559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151560" name="Equation" r:id="rId8" imgW="3378200" imgH="406400" progId="Equation.3">
              <p:embed/>
            </p:oleObj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151563" name="Equation" r:id="rId9" imgW="2590800" imgH="495300" progId="Equation.3">
              <p:embed/>
            </p:oleObj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59394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836077" y="4017493"/>
            <a:ext cx="7049095" cy="2105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6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200739" y="3354673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  <a:endParaRPr lang="en-US" b="1" dirty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Scanning the phase space…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March. 29,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721976" y="1688692"/>
            <a:ext cx="3308021" cy="107720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sz="16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47422" y="796507"/>
            <a:ext cx="3257384" cy="83099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 </a:t>
            </a:r>
            <a:r>
              <a:rPr lang="en-US" sz="1600" b="1" dirty="0" err="1" smtClean="0"/>
              <a:t>lumi</a:t>
            </a:r>
            <a:r>
              <a:rPr lang="en-US" sz="1600" b="1" dirty="0" smtClean="0"/>
              <a:t>: 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/year @ stage 1 – 5x100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/month @ stage 2 – 20x250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302504" y="3365224"/>
            <a:ext cx="3537424" cy="2531676"/>
            <a:chOff x="5302504" y="3526358"/>
            <a:chExt cx="3161792" cy="2295208"/>
          </a:xfrm>
        </p:grpSpPr>
        <p:pic>
          <p:nvPicPr>
            <p:cNvPr id="33" name="Picture 32" descr="DVCS.x.Q2.5x10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302504" y="3680247"/>
              <a:ext cx="3161792" cy="2141319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874266" y="3526358"/>
              <a:ext cx="959349" cy="2790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 X 100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35300" y="5851947"/>
            <a:ext cx="663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DIS2012 - Bonn, Germany 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0" y="3365224"/>
            <a:ext cx="3538737" cy="2562057"/>
            <a:chOff x="0" y="3526358"/>
            <a:chExt cx="3206651" cy="2325589"/>
          </a:xfrm>
        </p:grpSpPr>
        <p:pic>
          <p:nvPicPr>
            <p:cNvPr id="31" name="Picture 30" descr="DVCS.x.Q2.20x25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0" y="3680247"/>
              <a:ext cx="3206651" cy="21717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689841" y="3526358"/>
              <a:ext cx="959349" cy="2793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20 X 250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7531" y="3864913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39"/>
          <p:cNvGrpSpPr/>
          <p:nvPr/>
        </p:nvGrpSpPr>
        <p:grpSpPr>
          <a:xfrm>
            <a:off x="159081" y="726763"/>
            <a:ext cx="5506700" cy="1853781"/>
            <a:chOff x="159081" y="639915"/>
            <a:chExt cx="5506700" cy="1853781"/>
          </a:xfrm>
        </p:grpSpPr>
        <p:pic>
          <p:nvPicPr>
            <p:cNvPr id="22" name="Picture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8" name="Picture 1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1972980" y="639915"/>
              <a:ext cx="2467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59081" y="726763"/>
              <a:ext cx="5506700" cy="1766933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6222</TotalTime>
  <Words>2605</Words>
  <Application>Microsoft Macintosh PowerPoint</Application>
  <PresentationFormat>On-screen Show (4:3)</PresentationFormat>
  <Paragraphs>439</Paragraphs>
  <Slides>35</Slides>
  <Notes>9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Office Theme</vt:lpstr>
      <vt:lpstr>Equazione</vt:lpstr>
      <vt:lpstr>Equation</vt:lpstr>
      <vt:lpstr>Equation.3</vt:lpstr>
      <vt:lpstr>Salvatore Fazio  BNL  for the BNL EIC Science Task Force</vt:lpstr>
      <vt:lpstr>Plan of the talk</vt:lpstr>
      <vt:lpstr>Slide 3</vt:lpstr>
      <vt:lpstr>The EIC detector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381</cp:revision>
  <cp:lastPrinted>2012-03-22T00:20:48Z</cp:lastPrinted>
  <dcterms:created xsi:type="dcterms:W3CDTF">2012-03-27T08:01:01Z</dcterms:created>
  <dcterms:modified xsi:type="dcterms:W3CDTF">2012-03-27T10:06:52Z</dcterms:modified>
</cp:coreProperties>
</file>